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375" r:id="rId2"/>
    <p:sldId id="395" r:id="rId3"/>
    <p:sldId id="396" r:id="rId4"/>
    <p:sldId id="403" r:id="rId5"/>
    <p:sldId id="397" r:id="rId6"/>
    <p:sldId id="404" r:id="rId7"/>
    <p:sldId id="411" r:id="rId8"/>
    <p:sldId id="412" r:id="rId9"/>
    <p:sldId id="380" r:id="rId10"/>
    <p:sldId id="398" r:id="rId11"/>
    <p:sldId id="400" r:id="rId12"/>
    <p:sldId id="401" r:id="rId13"/>
    <p:sldId id="402" r:id="rId14"/>
    <p:sldId id="405" r:id="rId15"/>
    <p:sldId id="406" r:id="rId16"/>
    <p:sldId id="407" r:id="rId17"/>
    <p:sldId id="381" r:id="rId18"/>
    <p:sldId id="408" r:id="rId19"/>
    <p:sldId id="409" r:id="rId20"/>
    <p:sldId id="413" r:id="rId21"/>
    <p:sldId id="410" r:id="rId22"/>
    <p:sldId id="414" r:id="rId23"/>
    <p:sldId id="415" r:id="rId24"/>
    <p:sldId id="382" r:id="rId25"/>
    <p:sldId id="416" r:id="rId26"/>
    <p:sldId id="417" r:id="rId27"/>
    <p:sldId id="418" r:id="rId28"/>
    <p:sldId id="383" r:id="rId29"/>
    <p:sldId id="419" r:id="rId30"/>
    <p:sldId id="430" r:id="rId31"/>
    <p:sldId id="431" r:id="rId32"/>
    <p:sldId id="455" r:id="rId33"/>
    <p:sldId id="433" r:id="rId34"/>
    <p:sldId id="429" r:id="rId35"/>
    <p:sldId id="434" r:id="rId36"/>
    <p:sldId id="432" r:id="rId37"/>
    <p:sldId id="435" r:id="rId38"/>
    <p:sldId id="436" r:id="rId39"/>
    <p:sldId id="437" r:id="rId40"/>
    <p:sldId id="423" r:id="rId41"/>
    <p:sldId id="428" r:id="rId42"/>
    <p:sldId id="427" r:id="rId43"/>
    <p:sldId id="424" r:id="rId44"/>
    <p:sldId id="438" r:id="rId45"/>
    <p:sldId id="420" r:id="rId46"/>
    <p:sldId id="421" r:id="rId47"/>
    <p:sldId id="439" r:id="rId48"/>
    <p:sldId id="440" r:id="rId49"/>
    <p:sldId id="425" r:id="rId50"/>
    <p:sldId id="426" r:id="rId51"/>
    <p:sldId id="441" r:id="rId52"/>
    <p:sldId id="442" r:id="rId53"/>
    <p:sldId id="443" r:id="rId54"/>
    <p:sldId id="444" r:id="rId55"/>
    <p:sldId id="445" r:id="rId56"/>
    <p:sldId id="446" r:id="rId57"/>
    <p:sldId id="448" r:id="rId58"/>
    <p:sldId id="449" r:id="rId59"/>
    <p:sldId id="447" r:id="rId60"/>
    <p:sldId id="450" r:id="rId61"/>
    <p:sldId id="451" r:id="rId62"/>
    <p:sldId id="452" r:id="rId63"/>
    <p:sldId id="453" r:id="rId64"/>
    <p:sldId id="399" r:id="rId65"/>
    <p:sldId id="454" r:id="rId66"/>
    <p:sldId id="393" r:id="rId67"/>
    <p:sldId id="394" r:id="rId68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2" userDrawn="1">
          <p15:clr>
            <a:srgbClr val="A4A3A4"/>
          </p15:clr>
        </p15:guide>
        <p15:guide id="2" pos="29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thony Lindemann" initials="AL" lastIdx="16" clrIdx="0"/>
  <p:cmAuthor id="1" name="SVGraphics.com" initials="SV" lastIdx="9" clrIdx="1"/>
  <p:cmAuthor id="2" name="Rodney D. Beede" initials="RDB" lastIdx="1" clrIdx="2">
    <p:extLst>
      <p:ext uri="{19B8F6BF-5375-455C-9EA6-DF929625EA0E}">
        <p15:presenceInfo xmlns:p15="http://schemas.microsoft.com/office/powerpoint/2012/main" userId="S-1-5-21-773277305-2169295204-1991566178-554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5443"/>
    <a:srgbClr val="00AE6E"/>
    <a:srgbClr val="F8BE15"/>
    <a:srgbClr val="00A1DD"/>
    <a:srgbClr val="008F98"/>
    <a:srgbClr val="82C665"/>
    <a:srgbClr val="CC5498"/>
    <a:srgbClr val="F16146"/>
    <a:srgbClr val="F2CD13"/>
    <a:srgbClr val="6EB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8305" autoAdjust="0"/>
  </p:normalViewPr>
  <p:slideViewPr>
    <p:cSldViewPr snapToGrid="0" snapToObjects="1">
      <p:cViewPr varScale="1">
        <p:scale>
          <a:sx n="118" d="100"/>
          <a:sy n="118" d="100"/>
        </p:scale>
        <p:origin x="470" y="82"/>
      </p:cViewPr>
      <p:guideLst>
        <p:guide orient="horz" pos="1622"/>
        <p:guide pos="29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8" d="100"/>
          <a:sy n="68" d="100"/>
        </p:scale>
        <p:origin x="310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8A1C7-7C1F-49A5-929E-11B5FAC1905B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9D141-E523-4B7C-9CE9-94831E2E98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26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5506F-D6B0-384A-BC1D-B12A633DF1E3}" type="datetimeFigureOut">
              <a:rPr lang="en-US" smtClean="0"/>
              <a:pPr/>
              <a:t>3/7/2017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32975-E9FB-4946-9727-C44A770F28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23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urveillance-2000x50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 r="40673"/>
          <a:stretch/>
        </p:blipFill>
        <p:spPr>
          <a:xfrm>
            <a:off x="0" y="2"/>
            <a:ext cx="9144000" cy="5148261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0"/>
            <a:ext cx="9144000" cy="5148261"/>
            <a:chOff x="152400" y="152400"/>
            <a:chExt cx="9144000" cy="5148261"/>
          </a:xfrm>
        </p:grpSpPr>
        <p:sp>
          <p:nvSpPr>
            <p:cNvPr id="8" name="Text Placeholder 1"/>
            <p:cNvSpPr txBox="1">
              <a:spLocks/>
            </p:cNvSpPr>
            <p:nvPr userDrawn="1"/>
          </p:nvSpPr>
          <p:spPr>
            <a:xfrm>
              <a:off x="152400" y="152400"/>
              <a:ext cx="9144000" cy="51482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alpha val="25000"/>
                  </a:schemeClr>
                </a:gs>
                <a:gs pos="0">
                  <a:srgbClr val="FFFFFF">
                    <a:alpha val="0"/>
                  </a:srgb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t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sz="1400" b="1" i="0" u="none" strike="noStrike" kern="1200" cap="none" spc="1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>
              <a:off x="609598" y="1196787"/>
              <a:ext cx="8102601" cy="0"/>
            </a:xfrm>
            <a:prstGeom prst="line">
              <a:avLst/>
            </a:prstGeom>
            <a:ln w="9525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98" y="465868"/>
              <a:ext cx="1968133" cy="47691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0" y="1"/>
            <a:ext cx="9144000" cy="5148262"/>
          </a:xfrm>
          <a:prstGeom prst="rect">
            <a:avLst/>
          </a:prstGeom>
          <a:solidFill>
            <a:srgbClr val="6EBE4A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11416"/>
          <a:stretch/>
        </p:blipFill>
        <p:spPr>
          <a:xfrm>
            <a:off x="-5143" y="0"/>
            <a:ext cx="9149143" cy="5148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411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0" y="1"/>
            <a:ext cx="9144000" cy="5148262"/>
          </a:xfrm>
          <a:prstGeom prst="rect">
            <a:avLst/>
          </a:prstGeom>
          <a:solidFill>
            <a:srgbClr val="6EBE4A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r="1727"/>
          <a:stretch/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518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0" y="1"/>
            <a:ext cx="9144000" cy="5148262"/>
          </a:xfrm>
          <a:prstGeom prst="rect">
            <a:avLst/>
          </a:prstGeom>
          <a:solidFill>
            <a:srgbClr val="6EBE4A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6287"/>
          <a:stretch/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784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1"/>
          <p:cNvSpPr txBox="1">
            <a:spLocks/>
          </p:cNvSpPr>
          <p:nvPr userDrawn="1"/>
        </p:nvSpPr>
        <p:spPr>
          <a:xfrm>
            <a:off x="0" y="1"/>
            <a:ext cx="6720671" cy="5148262"/>
          </a:xfrm>
          <a:prstGeom prst="rect">
            <a:avLst/>
          </a:prstGeom>
          <a:solidFill>
            <a:srgbClr val="6EBE4A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 userDrawn="1"/>
        </p:nvSpPr>
        <p:spPr>
          <a:xfrm flipH="1" flipV="1">
            <a:off x="7147096" y="456745"/>
            <a:ext cx="1144725" cy="1143000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1" name="Rectangle 40"/>
          <p:cNvSpPr/>
          <p:nvPr userDrawn="1"/>
        </p:nvSpPr>
        <p:spPr>
          <a:xfrm flipH="1" flipV="1">
            <a:off x="6918151" y="228145"/>
            <a:ext cx="457890" cy="457200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2" name="Rectangle 41"/>
          <p:cNvSpPr/>
          <p:nvPr userDrawn="1"/>
        </p:nvSpPr>
        <p:spPr>
          <a:xfrm flipH="1" flipV="1">
            <a:off x="6290841" y="1107525"/>
            <a:ext cx="686835" cy="685800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3" name="Rectangle 42"/>
          <p:cNvSpPr/>
          <p:nvPr userDrawn="1"/>
        </p:nvSpPr>
        <p:spPr>
          <a:xfrm flipH="1" flipV="1">
            <a:off x="7553683" y="0"/>
            <a:ext cx="228945" cy="2286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4" name="Rectangle 43"/>
          <p:cNvSpPr/>
          <p:nvPr userDrawn="1"/>
        </p:nvSpPr>
        <p:spPr>
          <a:xfrm flipH="1" flipV="1">
            <a:off x="7782628" y="228600"/>
            <a:ext cx="109894" cy="109728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5" name="Rectangle 44"/>
          <p:cNvSpPr/>
          <p:nvPr userDrawn="1"/>
        </p:nvSpPr>
        <p:spPr>
          <a:xfrm flipH="1" flipV="1">
            <a:off x="8062876" y="1915044"/>
            <a:ext cx="457890" cy="457200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6" name="Rectangle 45"/>
          <p:cNvSpPr/>
          <p:nvPr userDrawn="1"/>
        </p:nvSpPr>
        <p:spPr>
          <a:xfrm flipH="1" flipV="1">
            <a:off x="8406293" y="2257944"/>
            <a:ext cx="228945" cy="228600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7" name="Rectangle 46"/>
          <p:cNvSpPr/>
          <p:nvPr userDrawn="1"/>
        </p:nvSpPr>
        <p:spPr>
          <a:xfrm flipH="1" flipV="1">
            <a:off x="8520766" y="1485444"/>
            <a:ext cx="228945" cy="2286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8" name="Rectangle 47"/>
          <p:cNvSpPr/>
          <p:nvPr userDrawn="1"/>
        </p:nvSpPr>
        <p:spPr>
          <a:xfrm flipH="1" flipV="1">
            <a:off x="7447098" y="1300195"/>
            <a:ext cx="686835" cy="685800"/>
          </a:xfrm>
          <a:prstGeom prst="rect">
            <a:avLst/>
          </a:prstGeom>
          <a:solidFill>
            <a:srgbClr val="00AE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9" name="Rectangle 48"/>
          <p:cNvSpPr/>
          <p:nvPr userDrawn="1"/>
        </p:nvSpPr>
        <p:spPr>
          <a:xfrm flipH="1" flipV="1">
            <a:off x="7147096" y="2029344"/>
            <a:ext cx="228945" cy="2286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0" name="Rectangle 49"/>
          <p:cNvSpPr/>
          <p:nvPr userDrawn="1"/>
        </p:nvSpPr>
        <p:spPr>
          <a:xfrm flipH="1" flipV="1">
            <a:off x="6634259" y="1457844"/>
            <a:ext cx="457890" cy="457200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51" name="Rectangle 50"/>
          <p:cNvSpPr/>
          <p:nvPr userDrawn="1"/>
        </p:nvSpPr>
        <p:spPr>
          <a:xfrm flipH="1" flipV="1">
            <a:off x="8406293" y="2535966"/>
            <a:ext cx="54947" cy="54864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2" name="Rectangle 51"/>
          <p:cNvSpPr/>
          <p:nvPr userDrawn="1"/>
        </p:nvSpPr>
        <p:spPr>
          <a:xfrm flipH="1" flipV="1">
            <a:off x="7397358" y="2029344"/>
            <a:ext cx="109894" cy="109728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3" name="Rectangle 52"/>
          <p:cNvSpPr/>
          <p:nvPr userDrawn="1"/>
        </p:nvSpPr>
        <p:spPr>
          <a:xfrm flipH="1" flipV="1">
            <a:off x="6918149" y="-1"/>
            <a:ext cx="228945" cy="114299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4" name="Rectangle 53"/>
          <p:cNvSpPr/>
          <p:nvPr userDrawn="1"/>
        </p:nvSpPr>
        <p:spPr>
          <a:xfrm flipH="1" flipV="1">
            <a:off x="6002371" y="-455"/>
            <a:ext cx="457890" cy="457200"/>
          </a:xfrm>
          <a:prstGeom prst="rect">
            <a:avLst/>
          </a:prstGeom>
          <a:solidFill>
            <a:srgbClr val="00AE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55" name="Rectangle 54"/>
          <p:cNvSpPr/>
          <p:nvPr userDrawn="1"/>
        </p:nvSpPr>
        <p:spPr>
          <a:xfrm flipH="1" flipV="1">
            <a:off x="8769633" y="2257944"/>
            <a:ext cx="54947" cy="54864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6" name="Rectangle 55"/>
          <p:cNvSpPr/>
          <p:nvPr userDrawn="1"/>
        </p:nvSpPr>
        <p:spPr>
          <a:xfrm flipH="1" flipV="1">
            <a:off x="9089053" y="2864589"/>
            <a:ext cx="54947" cy="54864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7" name="Rectangle 56"/>
          <p:cNvSpPr/>
          <p:nvPr userDrawn="1"/>
        </p:nvSpPr>
        <p:spPr>
          <a:xfrm flipH="1" flipV="1">
            <a:off x="6689206" y="456745"/>
            <a:ext cx="457890" cy="457200"/>
          </a:xfrm>
          <a:prstGeom prst="rect">
            <a:avLst/>
          </a:prstGeom>
          <a:solidFill>
            <a:srgbClr val="009860">
              <a:alpha val="9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200" y="320908"/>
            <a:ext cx="4343400" cy="297950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sz="4000" b="1" cap="all">
                <a:solidFill>
                  <a:srgbClr val="FFFFFF"/>
                </a:solidFill>
                <a:latin typeface="+mj-lt"/>
              </a:defRPr>
            </a:lvl1pPr>
            <a:lvl2pPr marL="0" indent="0">
              <a:buFontTx/>
              <a:buNone/>
              <a:defRPr sz="200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645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1"/>
          <p:cNvSpPr txBox="1">
            <a:spLocks/>
          </p:cNvSpPr>
          <p:nvPr userDrawn="1"/>
        </p:nvSpPr>
        <p:spPr>
          <a:xfrm>
            <a:off x="0" y="1"/>
            <a:ext cx="6720671" cy="5148262"/>
          </a:xfrm>
          <a:prstGeom prst="rect">
            <a:avLst/>
          </a:prstGeom>
          <a:solidFill>
            <a:srgbClr val="00A1DD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 userDrawn="1"/>
        </p:nvSpPr>
        <p:spPr>
          <a:xfrm flipH="1" flipV="1">
            <a:off x="7147096" y="456072"/>
            <a:ext cx="1144725" cy="1142999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0" name="Rectangle 39"/>
          <p:cNvSpPr/>
          <p:nvPr userDrawn="1"/>
        </p:nvSpPr>
        <p:spPr>
          <a:xfrm flipH="1" flipV="1">
            <a:off x="6918151" y="227472"/>
            <a:ext cx="457890" cy="4572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1" name="Rectangle 40"/>
          <p:cNvSpPr/>
          <p:nvPr userDrawn="1"/>
        </p:nvSpPr>
        <p:spPr>
          <a:xfrm flipH="1" flipV="1">
            <a:off x="6290841" y="1106852"/>
            <a:ext cx="686835" cy="6858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2" name="Rectangle 41"/>
          <p:cNvSpPr/>
          <p:nvPr userDrawn="1"/>
        </p:nvSpPr>
        <p:spPr>
          <a:xfrm flipH="1" flipV="1">
            <a:off x="7782628" y="227927"/>
            <a:ext cx="109894" cy="109728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3" name="Rectangle 42"/>
          <p:cNvSpPr/>
          <p:nvPr userDrawn="1"/>
        </p:nvSpPr>
        <p:spPr>
          <a:xfrm flipH="1" flipV="1">
            <a:off x="8062876" y="1914371"/>
            <a:ext cx="457890" cy="4572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4" name="Rectangle 43"/>
          <p:cNvSpPr/>
          <p:nvPr userDrawn="1"/>
        </p:nvSpPr>
        <p:spPr>
          <a:xfrm flipH="1" flipV="1">
            <a:off x="8406293" y="2257271"/>
            <a:ext cx="228945" cy="2286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5" name="Rectangle 44"/>
          <p:cNvSpPr/>
          <p:nvPr userDrawn="1"/>
        </p:nvSpPr>
        <p:spPr>
          <a:xfrm flipH="1" flipV="1">
            <a:off x="7553684" y="-672"/>
            <a:ext cx="228945" cy="228600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6" name="Rectangle 45"/>
          <p:cNvSpPr/>
          <p:nvPr userDrawn="1"/>
        </p:nvSpPr>
        <p:spPr>
          <a:xfrm flipH="1" flipV="1">
            <a:off x="8520766" y="1484772"/>
            <a:ext cx="228945" cy="228600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7" name="Rectangle 46"/>
          <p:cNvSpPr/>
          <p:nvPr userDrawn="1"/>
        </p:nvSpPr>
        <p:spPr>
          <a:xfrm flipH="1" flipV="1">
            <a:off x="7147096" y="2028671"/>
            <a:ext cx="228945" cy="228600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8" name="Rectangle 47"/>
          <p:cNvSpPr/>
          <p:nvPr userDrawn="1"/>
        </p:nvSpPr>
        <p:spPr>
          <a:xfrm flipH="1" flipV="1">
            <a:off x="6634259" y="1457172"/>
            <a:ext cx="457890" cy="4572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9" name="Rectangle 48"/>
          <p:cNvSpPr/>
          <p:nvPr userDrawn="1"/>
        </p:nvSpPr>
        <p:spPr>
          <a:xfrm flipH="1" flipV="1">
            <a:off x="7397358" y="2028671"/>
            <a:ext cx="109894" cy="109728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0" name="Rectangle 49"/>
          <p:cNvSpPr/>
          <p:nvPr userDrawn="1"/>
        </p:nvSpPr>
        <p:spPr>
          <a:xfrm flipH="1" flipV="1">
            <a:off x="6918150" y="-672"/>
            <a:ext cx="228945" cy="1143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1" name="Rectangle 50"/>
          <p:cNvSpPr/>
          <p:nvPr userDrawn="1"/>
        </p:nvSpPr>
        <p:spPr>
          <a:xfrm flipH="1" flipV="1">
            <a:off x="7447098" y="1299522"/>
            <a:ext cx="686835" cy="685800"/>
          </a:xfrm>
          <a:prstGeom prst="rect">
            <a:avLst/>
          </a:prstGeom>
          <a:solidFill>
            <a:srgbClr val="008F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52" name="Rectangle 51"/>
          <p:cNvSpPr/>
          <p:nvPr userDrawn="1"/>
        </p:nvSpPr>
        <p:spPr>
          <a:xfrm flipH="1" flipV="1">
            <a:off x="6002371" y="-1128"/>
            <a:ext cx="457890" cy="457200"/>
          </a:xfrm>
          <a:prstGeom prst="rect">
            <a:avLst/>
          </a:prstGeom>
          <a:solidFill>
            <a:srgbClr val="008F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53" name="Rectangle 52"/>
          <p:cNvSpPr/>
          <p:nvPr userDrawn="1"/>
        </p:nvSpPr>
        <p:spPr>
          <a:xfrm flipH="1" flipV="1">
            <a:off x="8406293" y="2535293"/>
            <a:ext cx="54947" cy="54864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4" name="Rectangle 53"/>
          <p:cNvSpPr/>
          <p:nvPr userDrawn="1"/>
        </p:nvSpPr>
        <p:spPr>
          <a:xfrm flipH="1" flipV="1">
            <a:off x="8769633" y="2257271"/>
            <a:ext cx="54947" cy="54864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5" name="Rectangle 54"/>
          <p:cNvSpPr/>
          <p:nvPr userDrawn="1"/>
        </p:nvSpPr>
        <p:spPr>
          <a:xfrm flipH="1" flipV="1">
            <a:off x="9089053" y="2864589"/>
            <a:ext cx="54947" cy="54864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6" name="Rectangle 55"/>
          <p:cNvSpPr/>
          <p:nvPr userDrawn="1"/>
        </p:nvSpPr>
        <p:spPr>
          <a:xfrm flipH="1" flipV="1">
            <a:off x="6689206" y="456072"/>
            <a:ext cx="457890" cy="457200"/>
          </a:xfrm>
          <a:prstGeom prst="rect">
            <a:avLst/>
          </a:prstGeom>
          <a:solidFill>
            <a:srgbClr val="0062A6"/>
          </a:solidFill>
          <a:ln w="9525" cap="flat" cmpd="sng" algn="ctr">
            <a:noFill/>
            <a:prstDash val="solid"/>
          </a:ln>
          <a:effectLst/>
        </p:spPr>
        <p:txBody>
          <a:bodyPr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20908"/>
            <a:ext cx="4343400" cy="297950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sz="4000" b="1" cap="all">
                <a:solidFill>
                  <a:srgbClr val="FFFFFF"/>
                </a:solidFill>
                <a:latin typeface="+mj-lt"/>
              </a:defRPr>
            </a:lvl1pPr>
            <a:lvl2pPr marL="0" indent="0">
              <a:buFontTx/>
              <a:buNone/>
              <a:defRPr sz="200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645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1"/>
          <p:cNvSpPr txBox="1">
            <a:spLocks/>
          </p:cNvSpPr>
          <p:nvPr userDrawn="1"/>
        </p:nvSpPr>
        <p:spPr>
          <a:xfrm>
            <a:off x="0" y="1"/>
            <a:ext cx="6720671" cy="5148262"/>
          </a:xfrm>
          <a:prstGeom prst="rect">
            <a:avLst/>
          </a:prstGeom>
          <a:solidFill>
            <a:srgbClr val="DC1F2E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 userDrawn="1"/>
        </p:nvSpPr>
        <p:spPr>
          <a:xfrm flipH="1" flipV="1">
            <a:off x="7147096" y="452478"/>
            <a:ext cx="1144725" cy="1143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39" name="Rectangle 38"/>
          <p:cNvSpPr/>
          <p:nvPr userDrawn="1"/>
        </p:nvSpPr>
        <p:spPr>
          <a:xfrm flipH="1" flipV="1">
            <a:off x="6918151" y="223878"/>
            <a:ext cx="457890" cy="4572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0" name="Rectangle 39"/>
          <p:cNvSpPr/>
          <p:nvPr userDrawn="1"/>
        </p:nvSpPr>
        <p:spPr>
          <a:xfrm flipH="1" flipV="1">
            <a:off x="6290841" y="1103258"/>
            <a:ext cx="686835" cy="6858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1" name="Rectangle 40"/>
          <p:cNvSpPr/>
          <p:nvPr userDrawn="1"/>
        </p:nvSpPr>
        <p:spPr>
          <a:xfrm flipH="1" flipV="1">
            <a:off x="7782628" y="224333"/>
            <a:ext cx="109894" cy="10972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2" name="Rectangle 41"/>
          <p:cNvSpPr/>
          <p:nvPr userDrawn="1"/>
        </p:nvSpPr>
        <p:spPr>
          <a:xfrm flipH="1" flipV="1">
            <a:off x="8062876" y="1910777"/>
            <a:ext cx="457890" cy="4572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3" name="Rectangle 42"/>
          <p:cNvSpPr/>
          <p:nvPr userDrawn="1"/>
        </p:nvSpPr>
        <p:spPr>
          <a:xfrm flipH="1" flipV="1">
            <a:off x="8406293" y="2253677"/>
            <a:ext cx="228945" cy="2286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4" name="Rectangle 43"/>
          <p:cNvSpPr/>
          <p:nvPr userDrawn="1"/>
        </p:nvSpPr>
        <p:spPr>
          <a:xfrm flipH="1" flipV="1">
            <a:off x="7447098" y="1295928"/>
            <a:ext cx="686835" cy="685800"/>
          </a:xfrm>
          <a:prstGeom prst="rect">
            <a:avLst/>
          </a:prstGeom>
          <a:solidFill>
            <a:srgbClr val="E15792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5" name="Rectangle 44"/>
          <p:cNvSpPr/>
          <p:nvPr userDrawn="1"/>
        </p:nvSpPr>
        <p:spPr>
          <a:xfrm flipH="1" flipV="1">
            <a:off x="6634259" y="1453577"/>
            <a:ext cx="457890" cy="4572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6" name="Rectangle 45"/>
          <p:cNvSpPr/>
          <p:nvPr userDrawn="1"/>
        </p:nvSpPr>
        <p:spPr>
          <a:xfrm flipH="1" flipV="1">
            <a:off x="7397358" y="2025077"/>
            <a:ext cx="109894" cy="10972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7" name="Rectangle 46"/>
          <p:cNvSpPr/>
          <p:nvPr userDrawn="1"/>
        </p:nvSpPr>
        <p:spPr>
          <a:xfrm flipH="1" flipV="1">
            <a:off x="6918150" y="-4267"/>
            <a:ext cx="228945" cy="114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8" name="Rectangle 47"/>
          <p:cNvSpPr/>
          <p:nvPr userDrawn="1"/>
        </p:nvSpPr>
        <p:spPr>
          <a:xfrm flipH="1" flipV="1">
            <a:off x="6002371" y="-4722"/>
            <a:ext cx="45789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9" name="Rectangle 48"/>
          <p:cNvSpPr/>
          <p:nvPr userDrawn="1"/>
        </p:nvSpPr>
        <p:spPr>
          <a:xfrm flipH="1" flipV="1">
            <a:off x="7553684" y="-4267"/>
            <a:ext cx="228945" cy="228600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0" name="Rectangle 49"/>
          <p:cNvSpPr/>
          <p:nvPr userDrawn="1"/>
        </p:nvSpPr>
        <p:spPr>
          <a:xfrm flipH="1" flipV="1">
            <a:off x="8520766" y="1481177"/>
            <a:ext cx="228945" cy="228600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1" name="Rectangle 50"/>
          <p:cNvSpPr/>
          <p:nvPr userDrawn="1"/>
        </p:nvSpPr>
        <p:spPr>
          <a:xfrm flipH="1" flipV="1">
            <a:off x="7147096" y="2025077"/>
            <a:ext cx="228945" cy="228600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2" name="Rectangle 51"/>
          <p:cNvSpPr/>
          <p:nvPr userDrawn="1"/>
        </p:nvSpPr>
        <p:spPr>
          <a:xfrm flipH="1" flipV="1">
            <a:off x="8406293" y="2531699"/>
            <a:ext cx="54947" cy="54864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3" name="Rectangle 52"/>
          <p:cNvSpPr/>
          <p:nvPr userDrawn="1"/>
        </p:nvSpPr>
        <p:spPr>
          <a:xfrm flipH="1" flipV="1">
            <a:off x="8769633" y="2253677"/>
            <a:ext cx="54947" cy="54864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4" name="Rectangle 53"/>
          <p:cNvSpPr/>
          <p:nvPr userDrawn="1"/>
        </p:nvSpPr>
        <p:spPr>
          <a:xfrm flipH="1" flipV="1">
            <a:off x="9089053" y="2864589"/>
            <a:ext cx="54947" cy="5486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5" name="Rectangle 54"/>
          <p:cNvSpPr/>
          <p:nvPr userDrawn="1"/>
        </p:nvSpPr>
        <p:spPr>
          <a:xfrm flipH="1" flipV="1">
            <a:off x="6689206" y="452478"/>
            <a:ext cx="457890" cy="457200"/>
          </a:xfrm>
          <a:prstGeom prst="rect">
            <a:avLst/>
          </a:prstGeom>
          <a:solidFill>
            <a:srgbClr val="991B51"/>
          </a:solidFill>
          <a:ln w="9525" cap="flat" cmpd="sng" algn="ctr">
            <a:noFill/>
            <a:prstDash val="solid"/>
          </a:ln>
          <a:effectLst/>
        </p:spPr>
        <p:txBody>
          <a:bodyPr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20908"/>
            <a:ext cx="4343400" cy="297950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sz="4000" b="1" cap="all">
                <a:solidFill>
                  <a:srgbClr val="FFFFFF"/>
                </a:solidFill>
                <a:latin typeface="+mj-lt"/>
              </a:defRPr>
            </a:lvl1pPr>
            <a:lvl2pPr marL="0" indent="0">
              <a:buFontTx/>
              <a:buNone/>
              <a:defRPr sz="200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645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/>
          <p:cNvSpPr txBox="1">
            <a:spLocks/>
          </p:cNvSpPr>
          <p:nvPr userDrawn="1"/>
        </p:nvSpPr>
        <p:spPr>
          <a:xfrm>
            <a:off x="0" y="1"/>
            <a:ext cx="6720671" cy="5148262"/>
          </a:xfrm>
          <a:prstGeom prst="rect">
            <a:avLst/>
          </a:prstGeom>
          <a:solidFill>
            <a:srgbClr val="F2CD13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 userDrawn="1"/>
        </p:nvSpPr>
        <p:spPr>
          <a:xfrm flipH="1" flipV="1">
            <a:off x="7147096" y="450813"/>
            <a:ext cx="1144725" cy="1143000"/>
          </a:xfrm>
          <a:prstGeom prst="rect">
            <a:avLst/>
          </a:prstGeom>
          <a:solidFill>
            <a:srgbClr val="F2CD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38" name="Rectangle 37"/>
          <p:cNvSpPr/>
          <p:nvPr userDrawn="1"/>
        </p:nvSpPr>
        <p:spPr>
          <a:xfrm flipH="1" flipV="1">
            <a:off x="6918151" y="222213"/>
            <a:ext cx="457890" cy="457200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39" name="Rectangle 38"/>
          <p:cNvSpPr/>
          <p:nvPr userDrawn="1"/>
        </p:nvSpPr>
        <p:spPr>
          <a:xfrm flipH="1" flipV="1">
            <a:off x="6290841" y="1101593"/>
            <a:ext cx="686835" cy="685800"/>
          </a:xfrm>
          <a:prstGeom prst="rect">
            <a:avLst/>
          </a:prstGeom>
          <a:solidFill>
            <a:srgbClr val="F2CD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0" name="Rectangle 39"/>
          <p:cNvSpPr/>
          <p:nvPr userDrawn="1"/>
        </p:nvSpPr>
        <p:spPr>
          <a:xfrm flipH="1" flipV="1">
            <a:off x="7553683" y="-5932"/>
            <a:ext cx="228945" cy="2286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1" name="Rectangle 40"/>
          <p:cNvSpPr/>
          <p:nvPr userDrawn="1"/>
        </p:nvSpPr>
        <p:spPr>
          <a:xfrm flipH="1" flipV="1">
            <a:off x="7782628" y="222668"/>
            <a:ext cx="109894" cy="109728"/>
          </a:xfrm>
          <a:prstGeom prst="rect">
            <a:avLst/>
          </a:prstGeom>
          <a:solidFill>
            <a:srgbClr val="F2CD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2" name="Rectangle 41"/>
          <p:cNvSpPr/>
          <p:nvPr userDrawn="1"/>
        </p:nvSpPr>
        <p:spPr>
          <a:xfrm flipH="1" flipV="1">
            <a:off x="8062876" y="1909112"/>
            <a:ext cx="457890" cy="457200"/>
          </a:xfrm>
          <a:prstGeom prst="rect">
            <a:avLst/>
          </a:prstGeom>
          <a:solidFill>
            <a:srgbClr val="F2CD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3" name="Rectangle 42"/>
          <p:cNvSpPr/>
          <p:nvPr userDrawn="1"/>
        </p:nvSpPr>
        <p:spPr>
          <a:xfrm flipH="1" flipV="1">
            <a:off x="8406293" y="2252012"/>
            <a:ext cx="228945" cy="228600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4" name="Rectangle 43"/>
          <p:cNvSpPr/>
          <p:nvPr userDrawn="1"/>
        </p:nvSpPr>
        <p:spPr>
          <a:xfrm flipH="1" flipV="1">
            <a:off x="7447098" y="1294263"/>
            <a:ext cx="686835" cy="6858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5" name="Rectangle 44"/>
          <p:cNvSpPr/>
          <p:nvPr userDrawn="1"/>
        </p:nvSpPr>
        <p:spPr>
          <a:xfrm flipH="1" flipV="1">
            <a:off x="7147096" y="2023412"/>
            <a:ext cx="228945" cy="2286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6" name="Rectangle 45"/>
          <p:cNvSpPr/>
          <p:nvPr userDrawn="1"/>
        </p:nvSpPr>
        <p:spPr>
          <a:xfrm flipH="1" flipV="1">
            <a:off x="6634259" y="1451912"/>
            <a:ext cx="457890" cy="457200"/>
          </a:xfrm>
          <a:prstGeom prst="rect">
            <a:avLst/>
          </a:prstGeom>
          <a:solidFill>
            <a:srgbClr val="F2CD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47" name="Rectangle 46"/>
          <p:cNvSpPr/>
          <p:nvPr userDrawn="1"/>
        </p:nvSpPr>
        <p:spPr>
          <a:xfrm flipH="1" flipV="1">
            <a:off x="8406293" y="2530034"/>
            <a:ext cx="54947" cy="54864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8" name="Rectangle 47"/>
          <p:cNvSpPr/>
          <p:nvPr userDrawn="1"/>
        </p:nvSpPr>
        <p:spPr>
          <a:xfrm flipH="1" flipV="1">
            <a:off x="7397358" y="2023412"/>
            <a:ext cx="109894" cy="109728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49" name="Rectangle 48"/>
          <p:cNvSpPr/>
          <p:nvPr userDrawn="1"/>
        </p:nvSpPr>
        <p:spPr>
          <a:xfrm flipH="1" flipV="1">
            <a:off x="6689206" y="450813"/>
            <a:ext cx="457890" cy="457200"/>
          </a:xfrm>
          <a:prstGeom prst="rect">
            <a:avLst/>
          </a:prstGeom>
          <a:solidFill>
            <a:srgbClr val="F8BE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50" name="Rectangle 49"/>
          <p:cNvSpPr/>
          <p:nvPr userDrawn="1"/>
        </p:nvSpPr>
        <p:spPr>
          <a:xfrm flipH="1" flipV="1">
            <a:off x="6918150" y="-5932"/>
            <a:ext cx="228945" cy="114300"/>
          </a:xfrm>
          <a:prstGeom prst="rect">
            <a:avLst/>
          </a:prstGeom>
          <a:solidFill>
            <a:srgbClr val="F2CD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1" name="Rectangle 50"/>
          <p:cNvSpPr/>
          <p:nvPr userDrawn="1"/>
        </p:nvSpPr>
        <p:spPr>
          <a:xfrm flipH="1" flipV="1">
            <a:off x="6002371" y="-6387"/>
            <a:ext cx="457890" cy="457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52" name="Rectangle 51"/>
          <p:cNvSpPr/>
          <p:nvPr userDrawn="1"/>
        </p:nvSpPr>
        <p:spPr>
          <a:xfrm flipH="1" flipV="1">
            <a:off x="8769633" y="2252012"/>
            <a:ext cx="54947" cy="54864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3" name="Rectangle 52"/>
          <p:cNvSpPr/>
          <p:nvPr userDrawn="1"/>
        </p:nvSpPr>
        <p:spPr>
          <a:xfrm flipH="1" flipV="1">
            <a:off x="9089053" y="2864589"/>
            <a:ext cx="54947" cy="54864"/>
          </a:xfrm>
          <a:prstGeom prst="rect">
            <a:avLst/>
          </a:prstGeom>
          <a:solidFill>
            <a:srgbClr val="F2CD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54" name="Rectangle 53"/>
          <p:cNvSpPr/>
          <p:nvPr userDrawn="1"/>
        </p:nvSpPr>
        <p:spPr>
          <a:xfrm flipH="1" flipV="1">
            <a:off x="8520766" y="1479512"/>
            <a:ext cx="228945" cy="228600"/>
          </a:xfrm>
          <a:prstGeom prst="rect">
            <a:avLst/>
          </a:prstGeom>
          <a:solidFill>
            <a:srgbClr val="00A1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en-US" sz="1400" b="1" dirty="0" err="1"/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20908"/>
            <a:ext cx="4343400" cy="2979505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80000"/>
              </a:lnSpc>
              <a:defRPr sz="4000" b="1" cap="all">
                <a:solidFill>
                  <a:schemeClr val="bg1"/>
                </a:solidFill>
                <a:latin typeface="+mj-lt"/>
              </a:defRPr>
            </a:lvl1pPr>
            <a:lvl2pPr marL="0" indent="0">
              <a:buFontTx/>
              <a:buNone/>
              <a:defRPr sz="2000" b="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0645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0">
                <a:solidFill>
                  <a:schemeClr val="accent1"/>
                </a:solidFill>
              </a:defRPr>
            </a:lvl1pPr>
            <a:lvl2pPr marL="0" marR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="0">
                <a:solidFill>
                  <a:schemeClr val="tx1"/>
                </a:solidFill>
              </a:defRPr>
            </a:lvl2pPr>
            <a:lvl3pPr marL="104457" indent="0">
              <a:buFontTx/>
              <a:buNone/>
              <a:defRPr b="0">
                <a:solidFill>
                  <a:schemeClr val="tx1"/>
                </a:solidFill>
              </a:defRPr>
            </a:lvl3pPr>
            <a:lvl4pPr>
              <a:defRPr b="0">
                <a:solidFill>
                  <a:schemeClr val="tx1"/>
                </a:solidFill>
              </a:defRPr>
            </a:lvl4pPr>
            <a:lvl5pPr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3950"/>
            <a:ext cx="6117167" cy="111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53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>
          <a:xfrm>
            <a:off x="457200" y="1477963"/>
            <a:ext cx="8220075" cy="322738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</a:defRPr>
            </a:lvl1pPr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3950"/>
            <a:ext cx="6117167" cy="111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64521" y="0"/>
            <a:ext cx="7307879" cy="822960"/>
          </a:xfrm>
        </p:spPr>
        <p:txBody>
          <a:bodyPr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534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w/ top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64521" y="2175775"/>
            <a:ext cx="8213135" cy="2529576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64521" y="0"/>
            <a:ext cx="7307879" cy="822960"/>
          </a:xfrm>
        </p:spPr>
        <p:txBody>
          <a:bodyPr lIns="0" tIns="0" rIns="0" bIns="0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64521" y="1375540"/>
            <a:ext cx="8220455" cy="800235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67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hinkstockPhotos-188069384.jpg"/>
          <p:cNvPicPr>
            <a:picLocks noChangeAspect="1"/>
          </p:cNvPicPr>
          <p:nvPr userDrawn="1"/>
        </p:nvPicPr>
        <p:blipFill>
          <a:blip r:embed="rId2"/>
          <a:srcRect t="5660" b="9918"/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 userDrawn="1"/>
        </p:nvSpPr>
        <p:spPr>
          <a:xfrm>
            <a:off x="0" y="0"/>
            <a:ext cx="9144000" cy="514826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25000"/>
                </a:schemeClr>
              </a:gs>
              <a:gs pos="0">
                <a:schemeClr val="tx1">
                  <a:alpha val="2500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198" y="1044385"/>
            <a:ext cx="8102601" cy="0"/>
          </a:xfrm>
          <a:prstGeom prst="line">
            <a:avLst/>
          </a:prstGeom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quarter" idx="19"/>
          </p:nvPr>
        </p:nvSpPr>
        <p:spPr>
          <a:xfrm>
            <a:off x="4671392" y="1477963"/>
            <a:ext cx="3995928" cy="3227387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/>
          </p:nvPr>
        </p:nvSpPr>
        <p:spPr>
          <a:xfrm>
            <a:off x="457201" y="1477963"/>
            <a:ext cx="3995928" cy="3227387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464521" y="0"/>
            <a:ext cx="7307879" cy="822960"/>
          </a:xfrm>
        </p:spPr>
        <p:txBody>
          <a:bodyPr lIns="0" tIns="0" rIns="0" bIns="0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94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/ top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quarter" idx="21"/>
          </p:nvPr>
        </p:nvSpPr>
        <p:spPr>
          <a:xfrm>
            <a:off x="4689671" y="2162176"/>
            <a:ext cx="3995927" cy="2543174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2"/>
          </p:nvPr>
        </p:nvSpPr>
        <p:spPr>
          <a:xfrm>
            <a:off x="457200" y="2162176"/>
            <a:ext cx="4014207" cy="2543174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464521" y="0"/>
            <a:ext cx="7307879" cy="822960"/>
          </a:xfrm>
        </p:spPr>
        <p:txBody>
          <a:bodyPr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57200" y="1371598"/>
            <a:ext cx="4014216" cy="786384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4689671" y="1371598"/>
            <a:ext cx="4014216" cy="786384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1355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quarter" idx="22"/>
          </p:nvPr>
        </p:nvSpPr>
        <p:spPr>
          <a:xfrm>
            <a:off x="457201" y="1480034"/>
            <a:ext cx="2587752" cy="3225315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21"/>
          </p:nvPr>
        </p:nvSpPr>
        <p:spPr>
          <a:xfrm>
            <a:off x="3273553" y="1480034"/>
            <a:ext cx="2587752" cy="3225315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3"/>
          </p:nvPr>
        </p:nvSpPr>
        <p:spPr>
          <a:xfrm>
            <a:off x="6096266" y="1480034"/>
            <a:ext cx="2587752" cy="3225315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64521" y="0"/>
            <a:ext cx="7307879" cy="822960"/>
          </a:xfrm>
        </p:spPr>
        <p:txBody>
          <a:bodyPr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421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w/ top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quarter" idx="22"/>
          </p:nvPr>
        </p:nvSpPr>
        <p:spPr>
          <a:xfrm>
            <a:off x="457201" y="2162176"/>
            <a:ext cx="2587752" cy="2543173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4"/>
          </p:nvPr>
        </p:nvSpPr>
        <p:spPr>
          <a:xfrm>
            <a:off x="6096266" y="2162176"/>
            <a:ext cx="2587752" cy="2543173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464521" y="0"/>
            <a:ext cx="7307879" cy="822960"/>
          </a:xfrm>
        </p:spPr>
        <p:txBody>
          <a:bodyPr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quarter" idx="23"/>
          </p:nvPr>
        </p:nvSpPr>
        <p:spPr>
          <a:xfrm>
            <a:off x="3273553" y="2162176"/>
            <a:ext cx="2587752" cy="2543173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57200" y="1375540"/>
            <a:ext cx="2587752" cy="786384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3273553" y="1375540"/>
            <a:ext cx="2587752" cy="786384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6096266" y="1375540"/>
            <a:ext cx="2587752" cy="786384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85822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23"/>
          </p:nvPr>
        </p:nvSpPr>
        <p:spPr>
          <a:xfrm>
            <a:off x="2577812" y="1480034"/>
            <a:ext cx="1890026" cy="3225315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24"/>
          </p:nvPr>
        </p:nvSpPr>
        <p:spPr>
          <a:xfrm>
            <a:off x="4684908" y="1480034"/>
            <a:ext cx="1890026" cy="3225315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3"/>
          <p:cNvSpPr>
            <a:spLocks noGrp="1"/>
          </p:cNvSpPr>
          <p:nvPr>
            <p:ph sz="quarter" idx="25"/>
          </p:nvPr>
        </p:nvSpPr>
        <p:spPr>
          <a:xfrm>
            <a:off x="6798630" y="1480034"/>
            <a:ext cx="1890026" cy="3225315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22"/>
          </p:nvPr>
        </p:nvSpPr>
        <p:spPr>
          <a:xfrm>
            <a:off x="450838" y="1480034"/>
            <a:ext cx="1890026" cy="3225315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464521" y="0"/>
            <a:ext cx="7307879" cy="822960"/>
          </a:xfrm>
        </p:spPr>
        <p:txBody>
          <a:bodyPr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5160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w/ top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/>
          <p:cNvSpPr>
            <a:spLocks noGrp="1"/>
          </p:cNvSpPr>
          <p:nvPr>
            <p:ph sz="quarter" idx="27"/>
          </p:nvPr>
        </p:nvSpPr>
        <p:spPr>
          <a:xfrm>
            <a:off x="450838" y="2162176"/>
            <a:ext cx="1890026" cy="2543173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24"/>
          </p:nvPr>
        </p:nvSpPr>
        <p:spPr>
          <a:xfrm>
            <a:off x="2577812" y="2162176"/>
            <a:ext cx="1890026" cy="2543173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25"/>
          </p:nvPr>
        </p:nvSpPr>
        <p:spPr>
          <a:xfrm>
            <a:off x="4684908" y="2162176"/>
            <a:ext cx="1890026" cy="2543173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26"/>
          </p:nvPr>
        </p:nvSpPr>
        <p:spPr>
          <a:xfrm>
            <a:off x="6798630" y="2162176"/>
            <a:ext cx="1890026" cy="2543173"/>
          </a:xfrm>
          <a:prstGeom prst="rect">
            <a:avLst/>
          </a:prstGeom>
        </p:spPr>
        <p:txBody>
          <a:bodyPr lIns="0" tIns="0" rIns="0" bIns="0"/>
          <a:lstStyle>
            <a:lvl5pPr>
              <a:defRPr baseline="0"/>
            </a:lvl5pPr>
            <a:lvl6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6pPr>
            <a:lvl7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7pPr>
            <a:lvl8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8pPr>
            <a:lvl9pPr marL="548640" indent="-137160">
              <a:buFont typeface="Arial" panose="020B0604020202020204" pitchFamily="34" charset="0"/>
              <a:buChar char="­"/>
              <a:defRPr sz="1400" baseline="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464521" y="0"/>
            <a:ext cx="7307879" cy="822960"/>
          </a:xfrm>
        </p:spPr>
        <p:txBody>
          <a:bodyPr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57200" y="1375540"/>
            <a:ext cx="1883664" cy="786384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2577812" y="1375540"/>
            <a:ext cx="1883664" cy="786384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4684908" y="1375540"/>
            <a:ext cx="1883664" cy="786384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6798630" y="1375540"/>
            <a:ext cx="1883664" cy="786384"/>
          </a:xfrm>
          <a:prstGeom prst="rect">
            <a:avLst/>
          </a:prstGeom>
        </p:spPr>
        <p:txBody>
          <a:bodyPr lIns="0" tIns="0" rIns="0" bIns="0"/>
          <a:lstStyle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936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1374775"/>
            <a:ext cx="4114800" cy="274638"/>
          </a:xfrm>
          <a:prstGeom prst="rect">
            <a:avLst/>
          </a:prstGeom>
          <a:solidFill>
            <a:srgbClr val="6EBE4A"/>
          </a:solidFill>
        </p:spPr>
        <p:txBody>
          <a:bodyPr lIns="91440" tIns="0" rIns="91440" bIns="9144" anchor="ctr"/>
          <a:lstStyle>
            <a:lvl1pPr>
              <a:defRPr lang="en-U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878618"/>
            <a:ext cx="7315200" cy="2643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b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enter Subhead</a:t>
            </a:r>
          </a:p>
        </p:txBody>
      </p:sp>
      <p:sp>
        <p:nvSpPr>
          <p:cNvPr id="14" name="Title 4"/>
          <p:cNvSpPr>
            <a:spLocks noGrp="1"/>
          </p:cNvSpPr>
          <p:nvPr>
            <p:ph type="title"/>
          </p:nvPr>
        </p:nvSpPr>
        <p:spPr>
          <a:xfrm>
            <a:off x="464521" y="0"/>
            <a:ext cx="7307879" cy="822960"/>
          </a:xfrm>
        </p:spPr>
        <p:txBody>
          <a:bodyPr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0" y="1374775"/>
            <a:ext cx="4114800" cy="274638"/>
          </a:xfrm>
          <a:prstGeom prst="rect">
            <a:avLst/>
          </a:prstGeom>
          <a:solidFill>
            <a:srgbClr val="6EBE4A"/>
          </a:solidFill>
        </p:spPr>
        <p:txBody>
          <a:bodyPr lIns="91440" tIns="0" rIns="91440" bIns="9144" anchor="ctr"/>
          <a:lstStyle>
            <a:lvl1pPr>
              <a:defRPr lang="en-U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57200" y="1655763"/>
            <a:ext cx="4106862" cy="13990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4572000" y="1655763"/>
            <a:ext cx="4106862" cy="13990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34" hasCustomPrompt="1"/>
          </p:nvPr>
        </p:nvSpPr>
        <p:spPr>
          <a:xfrm>
            <a:off x="457200" y="3061145"/>
            <a:ext cx="4114800" cy="274638"/>
          </a:xfrm>
          <a:prstGeom prst="rect">
            <a:avLst/>
          </a:prstGeom>
          <a:solidFill>
            <a:srgbClr val="6EBE4A"/>
          </a:solidFill>
        </p:spPr>
        <p:txBody>
          <a:bodyPr lIns="91440" tIns="0" rIns="91440" bIns="9144" anchor="ctr"/>
          <a:lstStyle>
            <a:lvl1pPr>
              <a:defRPr lang="en-U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457200" y="3342133"/>
            <a:ext cx="4106862" cy="13990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36" hasCustomPrompt="1"/>
          </p:nvPr>
        </p:nvSpPr>
        <p:spPr>
          <a:xfrm>
            <a:off x="4572000" y="3061145"/>
            <a:ext cx="4114800" cy="274638"/>
          </a:xfrm>
          <a:prstGeom prst="rect">
            <a:avLst/>
          </a:prstGeom>
          <a:solidFill>
            <a:srgbClr val="6EBE4A"/>
          </a:solidFill>
        </p:spPr>
        <p:txBody>
          <a:bodyPr lIns="91440" tIns="0" rIns="91440" bIns="9144" anchor="ctr"/>
          <a:lstStyle>
            <a:lvl1pPr>
              <a:defRPr lang="en-US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4572000" y="3342133"/>
            <a:ext cx="4106862" cy="13990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5pPr marL="547688" indent="-136525">
              <a:defRPr lang="en-US" sz="1400" kern="1000" baseline="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sz="1400" baseline="0">
                <a:solidFill>
                  <a:schemeClr val="tx2"/>
                </a:solidFill>
              </a:defRPr>
            </a:lvl6pPr>
            <a:lvl7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7688" indent="-136525">
              <a:buClr>
                <a:schemeClr val="tx2"/>
              </a:buClr>
              <a:buFont typeface="Arial" panose="020B0604020202020204" pitchFamily="34" charset="0"/>
              <a:buChar char="-"/>
              <a:defRPr lang="en-US" sz="1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0631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9144000" cy="5148263"/>
          </a:xfrm>
          <a:prstGeom prst="rect">
            <a:avLst/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>
            <a:lvl1pPr>
              <a:defRPr lang="en-US" sz="1400" kern="1200" dirty="0">
                <a:solidFill>
                  <a:schemeClr val="lt1"/>
                </a:solidFill>
                <a:latin typeface="+mn-lt"/>
                <a:cs typeface="+mn-cs"/>
              </a:defRPr>
            </a:lvl1pPr>
          </a:lstStyle>
          <a:p>
            <a:pPr lvl="0" algn="ctr"/>
            <a:r>
              <a:rPr lang="en-US" dirty="0"/>
              <a:t> 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bg1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03136" y="4933950"/>
            <a:ext cx="9692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kern="1000" spc="-10" dirty="0">
                <a:solidFill>
                  <a:schemeClr val="bg1"/>
                </a:solidFill>
                <a:latin typeface="Arial"/>
                <a:cs typeface="Arial"/>
              </a:rPr>
              <a:t>Seagate Confidential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65760" y="1477963"/>
            <a:ext cx="3228975" cy="3227387"/>
          </a:xfrm>
          <a:prstGeom prst="rect">
            <a:avLst/>
          </a:prstGeom>
          <a:noFill/>
          <a:ln>
            <a:noFill/>
          </a:ln>
        </p:spPr>
        <p:txBody>
          <a:bodyPr wrap="square" lIns="91440" tIns="91440" rIns="0" bIns="0" rtlCol="0">
            <a:normAutofit/>
          </a:bodyPr>
          <a:lstStyle>
            <a:lvl1pPr>
              <a:defRPr lang="en-US" sz="2500" spc="-10" smtClean="0">
                <a:solidFill>
                  <a:srgbClr val="FFFFFF"/>
                </a:solidFill>
              </a:defRPr>
            </a:lvl1pPr>
            <a:lvl2pPr>
              <a:defRPr lang="en-US" sz="1800" smtClean="0">
                <a:solidFill>
                  <a:srgbClr val="FFFFFF"/>
                </a:solidFill>
              </a:defRPr>
            </a:lvl2pPr>
            <a:lvl3pPr>
              <a:defRPr lang="en-US" sz="1800" kern="1200" smtClean="0">
                <a:solidFill>
                  <a:srgbClr val="FFFFFF"/>
                </a:solidFill>
                <a:latin typeface="+mn-lt"/>
                <a:cs typeface="+mn-cs"/>
              </a:defRPr>
            </a:lvl3pPr>
            <a:lvl4pPr>
              <a:defRPr lang="en-US" sz="1800" kern="1200" smtClean="0">
                <a:solidFill>
                  <a:srgbClr val="FFFFFF"/>
                </a:solidFill>
                <a:latin typeface="+mn-lt"/>
                <a:cs typeface="+mn-cs"/>
              </a:defRPr>
            </a:lvl4pPr>
            <a:lvl5pPr>
              <a:defRPr lang="en-US" sz="1800" kern="1200" baseline="0">
                <a:solidFill>
                  <a:srgbClr val="FFFFFF"/>
                </a:solidFill>
                <a:latin typeface="+mn-lt"/>
                <a:cs typeface="+mn-cs"/>
              </a:defRPr>
            </a:lvl5pPr>
            <a:lvl6pPr marL="548640" indent="-137160">
              <a:spcBef>
                <a:spcPts val="600"/>
              </a:spcBef>
              <a:buFont typeface="Lucida Grande"/>
              <a:buChar char="-"/>
              <a:defRPr sz="1800">
                <a:solidFill>
                  <a:srgbClr val="FFFFFF"/>
                </a:solidFill>
              </a:defRPr>
            </a:lvl6pPr>
            <a:lvl7pPr marL="548640" indent="-137160">
              <a:spcBef>
                <a:spcPts val="600"/>
              </a:spcBef>
              <a:buFont typeface="Lucida Grande"/>
              <a:buChar char="-"/>
              <a:defRPr sz="1800">
                <a:solidFill>
                  <a:srgbClr val="FFFFFF"/>
                </a:solidFill>
              </a:defRPr>
            </a:lvl7pPr>
            <a:lvl8pPr marL="548640" indent="-137160">
              <a:spcBef>
                <a:spcPts val="600"/>
              </a:spcBef>
              <a:buFont typeface="Lucida Grande"/>
              <a:buChar char="-"/>
              <a:defRPr sz="1800">
                <a:solidFill>
                  <a:srgbClr val="FFFFFF"/>
                </a:solidFill>
              </a:defRPr>
            </a:lvl8pPr>
            <a:lvl9pPr marL="548640" indent="-137160">
              <a:spcBef>
                <a:spcPts val="600"/>
              </a:spcBef>
              <a:buFont typeface="Lucida Grande"/>
              <a:buChar char="-"/>
              <a:defRPr sz="1800">
                <a:solidFill>
                  <a:srgbClr val="FFFFFF"/>
                </a:solidFill>
              </a:defRPr>
            </a:lvl9pPr>
          </a:lstStyle>
          <a:p>
            <a:pPr lvl="0">
              <a:lnSpc>
                <a:spcPct val="85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85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85000"/>
              </a:lnSpc>
            </a:pPr>
            <a:r>
              <a:rPr lang="en-US"/>
              <a:t>Third level</a:t>
            </a:r>
          </a:p>
          <a:p>
            <a:pPr lvl="3">
              <a:lnSpc>
                <a:spcPct val="85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85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164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477964"/>
            <a:ext cx="5349241" cy="1947226"/>
          </a:xfr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lang="en-US" sz="4500" b="1" kern="1000" spc="-5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2573602"/>
            <a:ext cx="3200400" cy="25746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/>
          </a:p>
        </p:txBody>
      </p:sp>
      <p:sp>
        <p:nvSpPr>
          <p:cNvPr id="14" name="Rectangular Callout 13"/>
          <p:cNvSpPr/>
          <p:nvPr userDrawn="1"/>
        </p:nvSpPr>
        <p:spPr>
          <a:xfrm>
            <a:off x="5943600" y="0"/>
            <a:ext cx="3200400" cy="2573602"/>
          </a:xfrm>
          <a:prstGeom prst="wedgeRectCallout">
            <a:avLst>
              <a:gd name="adj1" fmla="val 8484"/>
              <a:gd name="adj2" fmla="val 71473"/>
            </a:avLst>
          </a:prstGeom>
          <a:solidFill>
            <a:srgbClr val="6EBE4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/>
          </a:p>
        </p:txBody>
      </p:sp>
      <p:sp>
        <p:nvSpPr>
          <p:cNvPr id="22" name="Content Placeholder 1"/>
          <p:cNvSpPr txBox="1">
            <a:spLocks/>
          </p:cNvSpPr>
          <p:nvPr userDrawn="1"/>
        </p:nvSpPr>
        <p:spPr>
          <a:xfrm>
            <a:off x="6172200" y="-169321"/>
            <a:ext cx="2514598" cy="457201"/>
          </a:xfrm>
          <a:prstGeom prst="rect">
            <a:avLst/>
          </a:prstGeom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lang="en-US" sz="1400" b="1" kern="1000" spc="1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169863" indent="-169863" algn="l" defTabSz="457200" rtl="0" eaLnBrk="1" latinLnBrk="0" hangingPunct="1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457200" rtl="0" eaLnBrk="1" latinLnBrk="0" hangingPunct="1">
              <a:spcBef>
                <a:spcPts val="600"/>
              </a:spcBef>
              <a:buFont typeface="Lucida Grande"/>
              <a:buChar char="–"/>
              <a:defRPr lang="en-US" sz="1200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411480" indent="-137160" algn="l" defTabSz="457200" rtl="0" eaLnBrk="1" latinLnBrk="0" hangingPunct="1">
              <a:spcBef>
                <a:spcPts val="600"/>
              </a:spcBef>
              <a:buFont typeface="Arial"/>
              <a:buChar char="•"/>
              <a:defRPr lang="en-US" sz="1200" b="1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548640" indent="-137160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lang="en-US" sz="1200" kern="100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0" spc="0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23" name="Content Placeholder 1"/>
          <p:cNvSpPr txBox="1">
            <a:spLocks/>
          </p:cNvSpPr>
          <p:nvPr userDrawn="1"/>
        </p:nvSpPr>
        <p:spPr>
          <a:xfrm rot="10800000">
            <a:off x="6172200" y="2286000"/>
            <a:ext cx="2514598" cy="457201"/>
          </a:xfrm>
          <a:prstGeom prst="rect">
            <a:avLst/>
          </a:prstGeom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lang="en-US" sz="1400" b="1" kern="1000" spc="1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169863" indent="-169863" algn="l" defTabSz="457200" rtl="0" eaLnBrk="1" latinLnBrk="0" hangingPunct="1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457200" rtl="0" eaLnBrk="1" latinLnBrk="0" hangingPunct="1">
              <a:spcBef>
                <a:spcPts val="600"/>
              </a:spcBef>
              <a:buFont typeface="Lucida Grande"/>
              <a:buChar char="–"/>
              <a:defRPr lang="en-US" sz="1200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411480" indent="-137160" algn="l" defTabSz="457200" rtl="0" eaLnBrk="1" latinLnBrk="0" hangingPunct="1">
              <a:spcBef>
                <a:spcPts val="600"/>
              </a:spcBef>
              <a:buFont typeface="Arial"/>
              <a:buChar char="•"/>
              <a:defRPr lang="en-US" sz="1200" b="1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548640" indent="-137160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lang="en-US" sz="1200" kern="100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0" spc="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" y="457200"/>
            <a:ext cx="2667001" cy="102076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>
                <a:solidFill>
                  <a:srgbClr val="6EBE4A"/>
                </a:solidFill>
              </a:defRPr>
            </a:lvl1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bg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803136" y="4933950"/>
            <a:ext cx="18836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kern="1000" spc="-10" dirty="0">
                <a:solidFill>
                  <a:schemeClr val="bg2"/>
                </a:solidFill>
                <a:latin typeface="Arial"/>
                <a:cs typeface="Arial"/>
              </a:rPr>
              <a:t>Seagate 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6EBE4A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6" hasCustomPrompt="1"/>
          </p:nvPr>
        </p:nvSpPr>
        <p:spPr>
          <a:xfrm>
            <a:off x="2315845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6EBE4A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17449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6EBE4A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6163055" y="3425825"/>
            <a:ext cx="251460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6EBE4A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73038" marR="0" indent="-1730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bg1"/>
                </a:solidFill>
              </a:defRPr>
            </a:lvl5pPr>
            <a:lvl6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6pPr>
            <a:lvl7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7pPr>
            <a:lvl8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8pPr>
            <a:lvl9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172200" y="457200"/>
            <a:ext cx="2514600" cy="18287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defRPr sz="160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 marL="571500" indent="-168275">
              <a:buFontTx/>
              <a:buChar char="-"/>
              <a:defRPr sz="1400">
                <a:solidFill>
                  <a:schemeClr val="bg2"/>
                </a:solidFill>
              </a:defRPr>
            </a:lvl5pPr>
            <a:lvl6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6pPr>
            <a:lvl7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7pPr>
            <a:lvl8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8pPr>
            <a:lvl9pPr marL="569913" indent="-169863">
              <a:buFont typeface="Arial" panose="020B0604020202020204" pitchFamily="34" charset="0"/>
              <a:buChar char="-"/>
              <a:defRPr sz="14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add client testimonial</a:t>
            </a:r>
          </a:p>
        </p:txBody>
      </p:sp>
    </p:spTree>
    <p:extLst>
      <p:ext uri="{BB962C8B-B14F-4D97-AF65-F5344CB8AC3E}">
        <p14:creationId xmlns:p14="http://schemas.microsoft.com/office/powerpoint/2010/main" val="6124271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/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5943600" y="0"/>
            <a:ext cx="3200400" cy="25736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477964"/>
            <a:ext cx="5349241" cy="1947226"/>
          </a:xfr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lang="en-US" sz="4500" b="1" kern="1000" spc="-5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2573602"/>
            <a:ext cx="3200400" cy="257466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" y="457200"/>
            <a:ext cx="2667001" cy="102076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bg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803136" y="4933950"/>
            <a:ext cx="18836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kern="1000" spc="-10" dirty="0">
                <a:solidFill>
                  <a:schemeClr val="bg2"/>
                </a:solidFill>
                <a:latin typeface="Arial"/>
                <a:cs typeface="Arial"/>
              </a:rPr>
              <a:t>Seagate Confidential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6EBE4A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6" hasCustomPrompt="1"/>
          </p:nvPr>
        </p:nvSpPr>
        <p:spPr>
          <a:xfrm>
            <a:off x="2315845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6EBE4A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17449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6EBE4A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6163055" y="3425825"/>
            <a:ext cx="251460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6EBE4A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bg1"/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172200" y="457200"/>
            <a:ext cx="2514600" cy="18287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defRPr sz="160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 marL="571500" indent="-168275">
              <a:buFontTx/>
              <a:buChar char="-"/>
              <a:defRPr sz="1400">
                <a:solidFill>
                  <a:schemeClr val="bg2"/>
                </a:solidFill>
              </a:defRPr>
            </a:lvl5pPr>
            <a:lvl6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6pPr>
            <a:lvl7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7pPr>
            <a:lvl8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8pPr>
            <a:lvl9pPr marL="569913" indent="-169863">
              <a:buFont typeface="Arial" panose="020B0604020202020204" pitchFamily="34" charset="0"/>
              <a:buChar char="-"/>
              <a:defRPr sz="14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add additional information or data points when testimonial is not available</a:t>
            </a:r>
          </a:p>
        </p:txBody>
      </p:sp>
    </p:spTree>
    <p:extLst>
      <p:ext uri="{BB962C8B-B14F-4D97-AF65-F5344CB8AC3E}">
        <p14:creationId xmlns:p14="http://schemas.microsoft.com/office/powerpoint/2010/main" val="338432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8113"/>
          <a:stretch/>
        </p:blipFill>
        <p:spPr>
          <a:xfrm>
            <a:off x="0" y="0"/>
            <a:ext cx="9163659" cy="5148263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 userDrawn="1"/>
        </p:nvSpPr>
        <p:spPr>
          <a:xfrm>
            <a:off x="19659" y="0"/>
            <a:ext cx="9144000" cy="514826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25000"/>
                </a:schemeClr>
              </a:gs>
              <a:gs pos="0">
                <a:schemeClr val="tx1">
                  <a:alpha val="2500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6051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477964"/>
            <a:ext cx="5349241" cy="1947226"/>
          </a:xfr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lang="en-US" sz="4500" b="1" kern="1000" spc="-5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2573602"/>
            <a:ext cx="3200400" cy="25746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/>
          </a:p>
        </p:txBody>
      </p:sp>
      <p:sp>
        <p:nvSpPr>
          <p:cNvPr id="14" name="Rectangular Callout 13"/>
          <p:cNvSpPr/>
          <p:nvPr userDrawn="1"/>
        </p:nvSpPr>
        <p:spPr>
          <a:xfrm>
            <a:off x="5943600" y="0"/>
            <a:ext cx="3200400" cy="2573602"/>
          </a:xfrm>
          <a:prstGeom prst="wedgeRectCallout">
            <a:avLst>
              <a:gd name="adj1" fmla="val 8484"/>
              <a:gd name="adj2" fmla="val 71473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/>
          </a:p>
        </p:txBody>
      </p:sp>
      <p:sp>
        <p:nvSpPr>
          <p:cNvPr id="22" name="Content Placeholder 1"/>
          <p:cNvSpPr txBox="1">
            <a:spLocks/>
          </p:cNvSpPr>
          <p:nvPr userDrawn="1"/>
        </p:nvSpPr>
        <p:spPr>
          <a:xfrm>
            <a:off x="6172200" y="-169321"/>
            <a:ext cx="2514598" cy="457201"/>
          </a:xfrm>
          <a:prstGeom prst="rect">
            <a:avLst/>
          </a:prstGeom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lang="en-US" sz="1400" b="1" kern="1000" spc="1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169863" indent="-169863" algn="l" defTabSz="457200" rtl="0" eaLnBrk="1" latinLnBrk="0" hangingPunct="1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457200" rtl="0" eaLnBrk="1" latinLnBrk="0" hangingPunct="1">
              <a:spcBef>
                <a:spcPts val="600"/>
              </a:spcBef>
              <a:buFont typeface="Lucida Grande"/>
              <a:buChar char="–"/>
              <a:defRPr lang="en-US" sz="1200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411480" indent="-137160" algn="l" defTabSz="457200" rtl="0" eaLnBrk="1" latinLnBrk="0" hangingPunct="1">
              <a:spcBef>
                <a:spcPts val="600"/>
              </a:spcBef>
              <a:buFont typeface="Arial"/>
              <a:buChar char="•"/>
              <a:defRPr lang="en-US" sz="1200" b="1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548640" indent="-137160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lang="en-US" sz="1200" kern="100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0" spc="0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23" name="Content Placeholder 1"/>
          <p:cNvSpPr txBox="1">
            <a:spLocks/>
          </p:cNvSpPr>
          <p:nvPr userDrawn="1"/>
        </p:nvSpPr>
        <p:spPr>
          <a:xfrm rot="10800000">
            <a:off x="6172200" y="2286000"/>
            <a:ext cx="2514598" cy="457201"/>
          </a:xfrm>
          <a:prstGeom prst="rect">
            <a:avLst/>
          </a:prstGeom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lang="en-US" sz="1400" b="1" kern="1000" spc="1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169863" indent="-169863" algn="l" defTabSz="457200" rtl="0" eaLnBrk="1" latinLnBrk="0" hangingPunct="1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457200" rtl="0" eaLnBrk="1" latinLnBrk="0" hangingPunct="1">
              <a:spcBef>
                <a:spcPts val="600"/>
              </a:spcBef>
              <a:buFont typeface="Lucida Grande"/>
              <a:buChar char="–"/>
              <a:defRPr lang="en-US" sz="1200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411480" indent="-137160" algn="l" defTabSz="457200" rtl="0" eaLnBrk="1" latinLnBrk="0" hangingPunct="1">
              <a:spcBef>
                <a:spcPts val="600"/>
              </a:spcBef>
              <a:buFont typeface="Arial"/>
              <a:buChar char="•"/>
              <a:defRPr lang="en-US" sz="1200" b="1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548640" indent="-137160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lang="en-US" sz="1200" kern="100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0" spc="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" y="457200"/>
            <a:ext cx="2667001" cy="102076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bg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803136" y="4933950"/>
            <a:ext cx="18836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kern="1000" spc="-10" dirty="0">
                <a:solidFill>
                  <a:schemeClr val="bg2"/>
                </a:solidFill>
                <a:latin typeface="Arial"/>
                <a:cs typeface="Arial"/>
              </a:rPr>
              <a:t>Seagate 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6" hasCustomPrompt="1"/>
          </p:nvPr>
        </p:nvSpPr>
        <p:spPr>
          <a:xfrm>
            <a:off x="2315845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17449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6163055" y="3425825"/>
            <a:ext cx="251460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73038" marR="0" indent="-1730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bg1"/>
                </a:solidFill>
              </a:defRPr>
            </a:lvl5pPr>
            <a:lvl6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6pPr>
            <a:lvl7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7pPr>
            <a:lvl8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8pPr>
            <a:lvl9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172200" y="457200"/>
            <a:ext cx="2514600" cy="18287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defRPr sz="160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 marL="571500" indent="-168275">
              <a:buFontTx/>
              <a:buChar char="-"/>
              <a:defRPr sz="1400">
                <a:solidFill>
                  <a:schemeClr val="bg2"/>
                </a:solidFill>
              </a:defRPr>
            </a:lvl5pPr>
            <a:lvl6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6pPr>
            <a:lvl7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7pPr>
            <a:lvl8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8pPr>
            <a:lvl9pPr marL="569913" indent="-169863">
              <a:buFont typeface="Arial" panose="020B0604020202020204" pitchFamily="34" charset="0"/>
              <a:buChar char="-"/>
              <a:defRPr sz="14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add client testimonial</a:t>
            </a:r>
          </a:p>
        </p:txBody>
      </p:sp>
    </p:spTree>
    <p:extLst>
      <p:ext uri="{BB962C8B-B14F-4D97-AF65-F5344CB8AC3E}">
        <p14:creationId xmlns:p14="http://schemas.microsoft.com/office/powerpoint/2010/main" val="14239495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/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5943600" y="0"/>
            <a:ext cx="3200400" cy="257360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477964"/>
            <a:ext cx="5349241" cy="1947226"/>
          </a:xfr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lang="en-US" sz="4500" b="1" kern="1000" spc="-5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2573602"/>
            <a:ext cx="3200400" cy="257466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" y="457200"/>
            <a:ext cx="2667001" cy="102076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bg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803136" y="4933950"/>
            <a:ext cx="18836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kern="1000" spc="-10" dirty="0">
                <a:solidFill>
                  <a:schemeClr val="bg2"/>
                </a:solidFill>
                <a:latin typeface="Arial"/>
                <a:cs typeface="Arial"/>
              </a:rPr>
              <a:t>Seagate Confidential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6" hasCustomPrompt="1"/>
          </p:nvPr>
        </p:nvSpPr>
        <p:spPr>
          <a:xfrm>
            <a:off x="2315845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17449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6163055" y="3425825"/>
            <a:ext cx="251460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4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bg1"/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172200" y="457200"/>
            <a:ext cx="2514600" cy="18287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defRPr sz="160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 marL="571500" indent="-168275">
              <a:buFontTx/>
              <a:buChar char="-"/>
              <a:defRPr sz="1400">
                <a:solidFill>
                  <a:schemeClr val="bg2"/>
                </a:solidFill>
              </a:defRPr>
            </a:lvl5pPr>
            <a:lvl6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6pPr>
            <a:lvl7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7pPr>
            <a:lvl8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8pPr>
            <a:lvl9pPr marL="569913" indent="-169863">
              <a:buFont typeface="Arial" panose="020B0604020202020204" pitchFamily="34" charset="0"/>
              <a:buChar char="-"/>
              <a:defRPr sz="14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add additional information or data points when testimonial is not available</a:t>
            </a:r>
          </a:p>
        </p:txBody>
      </p:sp>
    </p:spTree>
    <p:extLst>
      <p:ext uri="{BB962C8B-B14F-4D97-AF65-F5344CB8AC3E}">
        <p14:creationId xmlns:p14="http://schemas.microsoft.com/office/powerpoint/2010/main" val="1068442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477964"/>
            <a:ext cx="5349241" cy="1947226"/>
          </a:xfr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lang="en-US" sz="4500" b="1" kern="1000" spc="-5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2573602"/>
            <a:ext cx="3200400" cy="25746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/>
          </a:p>
        </p:txBody>
      </p:sp>
      <p:sp>
        <p:nvSpPr>
          <p:cNvPr id="14" name="Rectangular Callout 13"/>
          <p:cNvSpPr/>
          <p:nvPr userDrawn="1"/>
        </p:nvSpPr>
        <p:spPr>
          <a:xfrm>
            <a:off x="5943600" y="0"/>
            <a:ext cx="3200400" cy="2573602"/>
          </a:xfrm>
          <a:prstGeom prst="wedgeRectCallout">
            <a:avLst>
              <a:gd name="adj1" fmla="val 8484"/>
              <a:gd name="adj2" fmla="val 7147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/>
          </a:p>
        </p:txBody>
      </p:sp>
      <p:sp>
        <p:nvSpPr>
          <p:cNvPr id="22" name="Content Placeholder 1"/>
          <p:cNvSpPr txBox="1">
            <a:spLocks/>
          </p:cNvSpPr>
          <p:nvPr userDrawn="1"/>
        </p:nvSpPr>
        <p:spPr>
          <a:xfrm>
            <a:off x="6172200" y="-169321"/>
            <a:ext cx="2514598" cy="457201"/>
          </a:xfrm>
          <a:prstGeom prst="rect">
            <a:avLst/>
          </a:prstGeom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lang="en-US" sz="1400" b="1" kern="1000" spc="1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169863" indent="-169863" algn="l" defTabSz="457200" rtl="0" eaLnBrk="1" latinLnBrk="0" hangingPunct="1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457200" rtl="0" eaLnBrk="1" latinLnBrk="0" hangingPunct="1">
              <a:spcBef>
                <a:spcPts val="600"/>
              </a:spcBef>
              <a:buFont typeface="Lucida Grande"/>
              <a:buChar char="–"/>
              <a:defRPr lang="en-US" sz="1200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411480" indent="-137160" algn="l" defTabSz="457200" rtl="0" eaLnBrk="1" latinLnBrk="0" hangingPunct="1">
              <a:spcBef>
                <a:spcPts val="600"/>
              </a:spcBef>
              <a:buFont typeface="Arial"/>
              <a:buChar char="•"/>
              <a:defRPr lang="en-US" sz="1200" b="1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548640" indent="-137160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lang="en-US" sz="1200" kern="100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0" spc="0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23" name="Content Placeholder 1"/>
          <p:cNvSpPr txBox="1">
            <a:spLocks/>
          </p:cNvSpPr>
          <p:nvPr userDrawn="1"/>
        </p:nvSpPr>
        <p:spPr>
          <a:xfrm rot="10800000">
            <a:off x="6172200" y="2286000"/>
            <a:ext cx="2514598" cy="457201"/>
          </a:xfrm>
          <a:prstGeom prst="rect">
            <a:avLst/>
          </a:prstGeom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lang="en-US" sz="1400" b="1" kern="1000" spc="1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169863" indent="-169863" algn="l" defTabSz="457200" rtl="0" eaLnBrk="1" latinLnBrk="0" hangingPunct="1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457200" rtl="0" eaLnBrk="1" latinLnBrk="0" hangingPunct="1">
              <a:spcBef>
                <a:spcPts val="600"/>
              </a:spcBef>
              <a:buFont typeface="Lucida Grande"/>
              <a:buChar char="–"/>
              <a:defRPr lang="en-US" sz="1200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411480" indent="-137160" algn="l" defTabSz="457200" rtl="0" eaLnBrk="1" latinLnBrk="0" hangingPunct="1">
              <a:spcBef>
                <a:spcPts val="600"/>
              </a:spcBef>
              <a:buFont typeface="Arial"/>
              <a:buChar char="•"/>
              <a:defRPr lang="en-US" sz="1200" b="1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548640" indent="-137160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lang="en-US" sz="1200" kern="100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0" spc="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" y="457200"/>
            <a:ext cx="2667001" cy="102076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bg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6" hasCustomPrompt="1"/>
          </p:nvPr>
        </p:nvSpPr>
        <p:spPr>
          <a:xfrm>
            <a:off x="2315845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17449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6163055" y="3425825"/>
            <a:ext cx="251460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73038" marR="0" indent="-1730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bg1"/>
                </a:solidFill>
              </a:defRPr>
            </a:lvl5pPr>
            <a:lvl6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6pPr>
            <a:lvl7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7pPr>
            <a:lvl8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8pPr>
            <a:lvl9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172200" y="457200"/>
            <a:ext cx="2514600" cy="18287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defRPr sz="160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 marL="571500" indent="-168275">
              <a:buFontTx/>
              <a:buChar char="-"/>
              <a:defRPr sz="1400">
                <a:solidFill>
                  <a:schemeClr val="bg2"/>
                </a:solidFill>
              </a:defRPr>
            </a:lvl5pPr>
            <a:lvl6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6pPr>
            <a:lvl7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7pPr>
            <a:lvl8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8pPr>
            <a:lvl9pPr marL="569913" indent="-169863">
              <a:buFont typeface="Arial" panose="020B0604020202020204" pitchFamily="34" charset="0"/>
              <a:buChar char="-"/>
              <a:defRPr sz="14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add client testimonial</a:t>
            </a:r>
          </a:p>
        </p:txBody>
      </p:sp>
    </p:spTree>
    <p:extLst>
      <p:ext uri="{BB962C8B-B14F-4D97-AF65-F5344CB8AC3E}">
        <p14:creationId xmlns:p14="http://schemas.microsoft.com/office/powerpoint/2010/main" val="715885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w/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5943600" y="0"/>
            <a:ext cx="3200400" cy="257360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477964"/>
            <a:ext cx="5349241" cy="1947226"/>
          </a:xfr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lang="en-US" sz="4500" b="1" kern="1000" spc="-5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2573602"/>
            <a:ext cx="3200400" cy="257466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" y="457200"/>
            <a:ext cx="2667001" cy="102076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bg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803136" y="4933950"/>
            <a:ext cx="18836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kern="1000" spc="-10" dirty="0">
                <a:solidFill>
                  <a:schemeClr val="bg2"/>
                </a:solidFill>
                <a:latin typeface="Arial"/>
                <a:cs typeface="Arial"/>
              </a:rPr>
              <a:t>Seagate Confidential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6" hasCustomPrompt="1"/>
          </p:nvPr>
        </p:nvSpPr>
        <p:spPr>
          <a:xfrm>
            <a:off x="2315845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17449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6163055" y="3425825"/>
            <a:ext cx="251460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3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bg1"/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172200" y="457200"/>
            <a:ext cx="2514600" cy="18287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defRPr sz="160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 marL="571500" indent="-168275">
              <a:buFontTx/>
              <a:buChar char="-"/>
              <a:defRPr sz="1400">
                <a:solidFill>
                  <a:schemeClr val="bg2"/>
                </a:solidFill>
              </a:defRPr>
            </a:lvl5pPr>
            <a:lvl6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6pPr>
            <a:lvl7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7pPr>
            <a:lvl8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8pPr>
            <a:lvl9pPr marL="569913" indent="-169863">
              <a:buFont typeface="Arial" panose="020B0604020202020204" pitchFamily="34" charset="0"/>
              <a:buChar char="-"/>
              <a:defRPr sz="14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add additional information or data points when testimonial is not available</a:t>
            </a:r>
          </a:p>
        </p:txBody>
      </p:sp>
    </p:spTree>
    <p:extLst>
      <p:ext uri="{BB962C8B-B14F-4D97-AF65-F5344CB8AC3E}">
        <p14:creationId xmlns:p14="http://schemas.microsoft.com/office/powerpoint/2010/main" val="392193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477964"/>
            <a:ext cx="5349241" cy="1947226"/>
          </a:xfr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lang="en-US" sz="4500" b="1" kern="1000" spc="-5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2573602"/>
            <a:ext cx="3200400" cy="257466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/>
          </a:p>
        </p:txBody>
      </p:sp>
      <p:sp>
        <p:nvSpPr>
          <p:cNvPr id="14" name="Rectangular Callout 13"/>
          <p:cNvSpPr/>
          <p:nvPr userDrawn="1"/>
        </p:nvSpPr>
        <p:spPr>
          <a:xfrm>
            <a:off x="5943600" y="0"/>
            <a:ext cx="3200400" cy="2573602"/>
          </a:xfrm>
          <a:prstGeom prst="wedgeRectCallout">
            <a:avLst>
              <a:gd name="adj1" fmla="val 8484"/>
              <a:gd name="adj2" fmla="val 71473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/>
          </a:p>
        </p:txBody>
      </p:sp>
      <p:sp>
        <p:nvSpPr>
          <p:cNvPr id="22" name="Content Placeholder 1"/>
          <p:cNvSpPr txBox="1">
            <a:spLocks/>
          </p:cNvSpPr>
          <p:nvPr userDrawn="1"/>
        </p:nvSpPr>
        <p:spPr>
          <a:xfrm>
            <a:off x="6172200" y="-169321"/>
            <a:ext cx="2514598" cy="457201"/>
          </a:xfrm>
          <a:prstGeom prst="rect">
            <a:avLst/>
          </a:prstGeom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lang="en-US" sz="1400" b="1" kern="1000" spc="1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169863" indent="-169863" algn="l" defTabSz="457200" rtl="0" eaLnBrk="1" latinLnBrk="0" hangingPunct="1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457200" rtl="0" eaLnBrk="1" latinLnBrk="0" hangingPunct="1">
              <a:spcBef>
                <a:spcPts val="600"/>
              </a:spcBef>
              <a:buFont typeface="Lucida Grande"/>
              <a:buChar char="–"/>
              <a:defRPr lang="en-US" sz="1200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411480" indent="-137160" algn="l" defTabSz="457200" rtl="0" eaLnBrk="1" latinLnBrk="0" hangingPunct="1">
              <a:spcBef>
                <a:spcPts val="600"/>
              </a:spcBef>
              <a:buFont typeface="Arial"/>
              <a:buChar char="•"/>
              <a:defRPr lang="en-US" sz="1200" b="1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548640" indent="-137160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lang="en-US" sz="1200" kern="100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0" spc="0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23" name="Content Placeholder 1"/>
          <p:cNvSpPr txBox="1">
            <a:spLocks/>
          </p:cNvSpPr>
          <p:nvPr userDrawn="1"/>
        </p:nvSpPr>
        <p:spPr>
          <a:xfrm rot="10800000">
            <a:off x="6172200" y="2286000"/>
            <a:ext cx="2514598" cy="457201"/>
          </a:xfrm>
          <a:prstGeom prst="rect">
            <a:avLst/>
          </a:prstGeom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lang="en-US" sz="1400" b="1" kern="1000" spc="1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169863" indent="-169863" algn="l" defTabSz="457200" rtl="0" eaLnBrk="1" latinLnBrk="0" hangingPunct="1">
              <a:spcBef>
                <a:spcPts val="600"/>
              </a:spcBef>
              <a:buFont typeface="Wingdings" panose="05000000000000000000" pitchFamily="2" charset="2"/>
              <a:buChar char="§"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457200" rtl="0" eaLnBrk="1" latinLnBrk="0" hangingPunct="1">
              <a:spcBef>
                <a:spcPts val="600"/>
              </a:spcBef>
              <a:buFont typeface="Lucida Grande"/>
              <a:buChar char="–"/>
              <a:defRPr lang="en-US" sz="1200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411480" indent="-137160" algn="l" defTabSz="457200" rtl="0" eaLnBrk="1" latinLnBrk="0" hangingPunct="1">
              <a:spcBef>
                <a:spcPts val="600"/>
              </a:spcBef>
              <a:buFont typeface="Arial"/>
              <a:buChar char="•"/>
              <a:defRPr lang="en-US" sz="1200" b="1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548640" indent="-137160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lang="en-US" sz="1200" kern="1000" dirty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0" spc="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" y="457200"/>
            <a:ext cx="2667001" cy="102076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bg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803136" y="4933950"/>
            <a:ext cx="18836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kern="1000" spc="-10" dirty="0">
                <a:solidFill>
                  <a:schemeClr val="bg2"/>
                </a:solidFill>
                <a:latin typeface="Arial"/>
                <a:cs typeface="Arial"/>
              </a:rPr>
              <a:t>Seagate Confidential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6" hasCustomPrompt="1"/>
          </p:nvPr>
        </p:nvSpPr>
        <p:spPr>
          <a:xfrm>
            <a:off x="2315845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17449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6163055" y="3425825"/>
            <a:ext cx="251460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73038" marR="0" indent="-1730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bg1"/>
                </a:solidFill>
              </a:defRPr>
            </a:lvl5pPr>
            <a:lvl6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6pPr>
            <a:lvl7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7pPr>
            <a:lvl8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8pPr>
            <a:lvl9pPr marL="173038" indent="-173038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172200" y="457200"/>
            <a:ext cx="2514600" cy="18287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defRPr sz="160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 marL="571500" indent="-168275">
              <a:buFontTx/>
              <a:buChar char="-"/>
              <a:defRPr sz="1400">
                <a:solidFill>
                  <a:schemeClr val="bg2"/>
                </a:solidFill>
              </a:defRPr>
            </a:lvl5pPr>
            <a:lvl6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6pPr>
            <a:lvl7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7pPr>
            <a:lvl8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8pPr>
            <a:lvl9pPr marL="569913" indent="-169863">
              <a:buFont typeface="Arial" panose="020B0604020202020204" pitchFamily="34" charset="0"/>
              <a:buChar char="-"/>
              <a:defRPr sz="14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add client testimonial</a:t>
            </a:r>
          </a:p>
        </p:txBody>
      </p:sp>
    </p:spTree>
    <p:extLst>
      <p:ext uri="{BB962C8B-B14F-4D97-AF65-F5344CB8AC3E}">
        <p14:creationId xmlns:p14="http://schemas.microsoft.com/office/powerpoint/2010/main" val="928838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 w/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5943600" y="0"/>
            <a:ext cx="3200400" cy="25736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US" sz="1400" b="1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477964"/>
            <a:ext cx="5349241" cy="1947226"/>
          </a:xfrm>
        </p:spPr>
        <p:txBody>
          <a:bodyPr anchor="t">
            <a:normAutofit/>
          </a:bodyPr>
          <a:lstStyle>
            <a:lvl1pPr algn="l">
              <a:spcAft>
                <a:spcPts val="0"/>
              </a:spcAft>
              <a:defRPr lang="en-US" sz="4500" b="1" kern="1000" spc="-50" dirty="0" smtClean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5943600" y="2573602"/>
            <a:ext cx="3200400" cy="2574661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b="1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57199" y="457200"/>
            <a:ext cx="2667001" cy="1020764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icon to add logo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937892"/>
            <a:ext cx="6117167" cy="107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700" b="0" spc="-1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Source/Footnote: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bg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bg2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803136" y="4933950"/>
            <a:ext cx="188366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kern="1000" spc="-10" dirty="0">
                <a:solidFill>
                  <a:schemeClr val="bg2"/>
                </a:solidFill>
                <a:latin typeface="Arial"/>
                <a:cs typeface="Arial"/>
              </a:rPr>
              <a:t>Seagate Confidential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36" hasCustomPrompt="1"/>
          </p:nvPr>
        </p:nvSpPr>
        <p:spPr>
          <a:xfrm>
            <a:off x="2315845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174490" y="3425825"/>
            <a:ext cx="163195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/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/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8" hasCustomPrompt="1"/>
          </p:nvPr>
        </p:nvSpPr>
        <p:spPr>
          <a:xfrm>
            <a:off x="6163055" y="3425825"/>
            <a:ext cx="2514600" cy="12795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chemeClr val="accent5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>
                <a:solidFill>
                  <a:schemeClr val="bg1"/>
                </a:solidFill>
              </a:defRPr>
            </a:lvl2pPr>
            <a:lvl3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3pPr>
            <a:lvl4pPr marL="169863" marR="0" indent="-1698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lang="en-US" sz="1400" b="0" kern="10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="0" baseline="0">
                <a:solidFill>
                  <a:schemeClr val="bg1"/>
                </a:solidFill>
              </a:defRPr>
            </a:lvl5pPr>
            <a:lvl6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6pPr>
            <a:lvl7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7pPr>
            <a:lvl8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8pPr>
            <a:lvl9pPr marL="169863" indent="-169863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38"/>
          <p:cNvSpPr>
            <a:spLocks noGrp="1"/>
          </p:cNvSpPr>
          <p:nvPr>
            <p:ph type="body" sz="quarter" idx="31" hasCustomPrompt="1"/>
          </p:nvPr>
        </p:nvSpPr>
        <p:spPr>
          <a:xfrm>
            <a:off x="6172200" y="457200"/>
            <a:ext cx="2514600" cy="182879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defRPr sz="1600" baseline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 marL="571500" indent="-168275">
              <a:buFontTx/>
              <a:buChar char="-"/>
              <a:defRPr sz="1400">
                <a:solidFill>
                  <a:schemeClr val="bg2"/>
                </a:solidFill>
              </a:defRPr>
            </a:lvl5pPr>
            <a:lvl6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6pPr>
            <a:lvl7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7pPr>
            <a:lvl8pPr marL="571500" indent="-168275">
              <a:buFontTx/>
              <a:buChar char="-"/>
              <a:tabLst/>
              <a:defRPr sz="1400">
                <a:solidFill>
                  <a:schemeClr val="bg2"/>
                </a:solidFill>
              </a:defRPr>
            </a:lvl8pPr>
            <a:lvl9pPr marL="569913" indent="-169863">
              <a:buFont typeface="Arial" panose="020B0604020202020204" pitchFamily="34" charset="0"/>
              <a:buChar char="-"/>
              <a:defRPr sz="14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Click to add additional information or data points when testimonial is not available</a:t>
            </a:r>
          </a:p>
        </p:txBody>
      </p:sp>
    </p:spTree>
    <p:extLst>
      <p:ext uri="{BB962C8B-B14F-4D97-AF65-F5344CB8AC3E}">
        <p14:creationId xmlns:p14="http://schemas.microsoft.com/office/powerpoint/2010/main" val="660628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715666" y="4933950"/>
            <a:ext cx="961989" cy="111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3B13C816-CD58-43DE-9023-7F44D8523783}" type="slidenum">
              <a:rPr lang="en-US" sz="700" b="1" kern="1000" spc="-10" smtClean="0">
                <a:solidFill>
                  <a:schemeClr val="tx2"/>
                </a:solidFill>
                <a:latin typeface="Arial"/>
                <a:cs typeface="Arial"/>
              </a:rPr>
              <a:pPr algn="r"/>
              <a:t>‹#›</a:t>
            </a:fld>
            <a:endParaRPr lang="en-US" sz="700" b="1" kern="1000" spc="-1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803136" y="4933950"/>
            <a:ext cx="969264" cy="107722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700" kern="1000" spc="-10" dirty="0">
                <a:solidFill>
                  <a:schemeClr val="tx2"/>
                </a:solidFill>
                <a:latin typeface="Arial"/>
                <a:cs typeface="Arial"/>
              </a:rPr>
              <a:t>Seagate Confidential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11416"/>
          <a:stretch/>
        </p:blipFill>
        <p:spPr>
          <a:xfrm>
            <a:off x="-5143" y="0"/>
            <a:ext cx="9149143" cy="5148263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 userDrawn="1"/>
        </p:nvSpPr>
        <p:spPr>
          <a:xfrm>
            <a:off x="0" y="0"/>
            <a:ext cx="9144000" cy="514826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25000"/>
                </a:schemeClr>
              </a:gs>
              <a:gs pos="0">
                <a:schemeClr val="tx1">
                  <a:alpha val="2500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3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4" r="1727"/>
          <a:stretch/>
        </p:blipFill>
        <p:spPr>
          <a:xfrm>
            <a:off x="0" y="-1"/>
            <a:ext cx="9144000" cy="5148263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 userDrawn="1"/>
        </p:nvSpPr>
        <p:spPr>
          <a:xfrm>
            <a:off x="0" y="-1"/>
            <a:ext cx="9144000" cy="514826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25000"/>
                </a:schemeClr>
              </a:gs>
              <a:gs pos="0">
                <a:schemeClr val="tx1">
                  <a:alpha val="2500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58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7" b="6287"/>
          <a:stretch/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 userDrawn="1"/>
        </p:nvSpPr>
        <p:spPr>
          <a:xfrm>
            <a:off x="0" y="0"/>
            <a:ext cx="9144000" cy="514826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25000"/>
                </a:schemeClr>
              </a:gs>
              <a:gs pos="0">
                <a:schemeClr val="tx1">
                  <a:alpha val="25000"/>
                </a:schemeClr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7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0" y="1"/>
            <a:ext cx="9144000" cy="5148262"/>
          </a:xfrm>
          <a:prstGeom prst="rect">
            <a:avLst/>
          </a:prstGeom>
          <a:solidFill>
            <a:srgbClr val="6EBE4A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surveillance-2000x500.jpg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4" r="40673"/>
          <a:stretch/>
        </p:blipFill>
        <p:spPr>
          <a:xfrm>
            <a:off x="0" y="2"/>
            <a:ext cx="9144000" cy="5148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21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0" y="1"/>
            <a:ext cx="9144000" cy="5148262"/>
          </a:xfrm>
          <a:prstGeom prst="rect">
            <a:avLst/>
          </a:prstGeom>
          <a:solidFill>
            <a:srgbClr val="6EBE4A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 descr="ThinkstockPhotos-188069384.jpg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rcRect t="5660" b="9918"/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21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 userDrawn="1"/>
        </p:nvSpPr>
        <p:spPr>
          <a:xfrm>
            <a:off x="0" y="1"/>
            <a:ext cx="9144000" cy="5148262"/>
          </a:xfrm>
          <a:prstGeom prst="rect">
            <a:avLst/>
          </a:prstGeom>
          <a:solidFill>
            <a:srgbClr val="6EBE4A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400" b="1" i="0" u="none" strike="noStrike" kern="1200" cap="none" spc="1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8113"/>
          <a:stretch/>
        </p:blipFill>
        <p:spPr>
          <a:xfrm>
            <a:off x="0" y="0"/>
            <a:ext cx="9163659" cy="5148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8" y="313468"/>
            <a:ext cx="1968133" cy="476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8" y="1471875"/>
            <a:ext cx="8102601" cy="1828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8" y="3329525"/>
            <a:ext cx="6400801" cy="542901"/>
          </a:xfrm>
          <a:prstGeom prst="rect">
            <a:avLst/>
          </a:prstGeom>
        </p:spPr>
        <p:txBody>
          <a:bodyPr lIns="0" anchor="ctr"/>
          <a:lstStyle>
            <a:lvl1pPr algn="l">
              <a:defRPr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Name  |  Date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198" y="1044387"/>
            <a:ext cx="8102601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21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521" y="0"/>
            <a:ext cx="8215337" cy="822960"/>
          </a:xfrm>
          <a:prstGeom prst="rect">
            <a:avLst/>
          </a:prstGeom>
          <a:noFill/>
        </p:spPr>
        <p:txBody>
          <a:bodyPr lIns="0" tIns="0" rIns="0" bIns="0" anchor="b" anchorCtr="0">
            <a:normAutofit/>
          </a:bodyPr>
          <a:lstStyle/>
          <a:p>
            <a:pPr lvl="0"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357" y="1421745"/>
            <a:ext cx="8125993" cy="321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00" r:id="rId3"/>
    <p:sldLayoutId id="2147483707" r:id="rId4"/>
    <p:sldLayoutId id="2147483709" r:id="rId5"/>
    <p:sldLayoutId id="2147483711" r:id="rId6"/>
    <p:sldLayoutId id="2147483698" r:id="rId7"/>
    <p:sldLayoutId id="2147483699" r:id="rId8"/>
    <p:sldLayoutId id="2147483694" r:id="rId9"/>
    <p:sldLayoutId id="2147483708" r:id="rId10"/>
    <p:sldLayoutId id="2147483710" r:id="rId11"/>
    <p:sldLayoutId id="2147483712" r:id="rId12"/>
    <p:sldLayoutId id="2147483690" r:id="rId13"/>
    <p:sldLayoutId id="2147483687" r:id="rId14"/>
    <p:sldLayoutId id="2147483688" r:id="rId15"/>
    <p:sldLayoutId id="2147483689" r:id="rId16"/>
    <p:sldLayoutId id="2147483678" r:id="rId17"/>
    <p:sldLayoutId id="2147483662" r:id="rId18"/>
    <p:sldLayoutId id="2147483669" r:id="rId19"/>
    <p:sldLayoutId id="2147483663" r:id="rId20"/>
    <p:sldLayoutId id="2147483670" r:id="rId21"/>
    <p:sldLayoutId id="2147483664" r:id="rId22"/>
    <p:sldLayoutId id="2147483671" r:id="rId23"/>
    <p:sldLayoutId id="2147483665" r:id="rId24"/>
    <p:sldLayoutId id="2147483672" r:id="rId25"/>
    <p:sldLayoutId id="2147483682" r:id="rId26"/>
    <p:sldLayoutId id="2147483685" r:id="rId27"/>
    <p:sldLayoutId id="2147483674" r:id="rId28"/>
    <p:sldLayoutId id="2147483686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655" r:id="rId36"/>
  </p:sldLayoutIdLst>
  <p:txStyles>
    <p:titleStyle>
      <a:lvl1pPr algn="ctr" defTabSz="457200" rtl="0" eaLnBrk="1" latinLnBrk="0" hangingPunct="1">
        <a:spcBef>
          <a:spcPct val="0"/>
        </a:spcBef>
        <a:buNone/>
        <a:defRPr lang="en-US" sz="2400" b="0" kern="1000" dirty="0">
          <a:solidFill>
            <a:schemeClr val="tx1"/>
          </a:solidFill>
          <a:latin typeface="Arial"/>
          <a:ea typeface="+mn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buFont typeface="Arial"/>
        <a:buNone/>
        <a:defRPr lang="en-US" sz="1600" b="1" kern="1000" spc="10" smtClean="0">
          <a:solidFill>
            <a:schemeClr val="tx1"/>
          </a:solidFill>
          <a:latin typeface="Arial"/>
          <a:ea typeface="+mn-ea"/>
          <a:cs typeface="Arial"/>
        </a:defRPr>
      </a:lvl1pPr>
      <a:lvl2pPr marL="169863" indent="-169863" algn="l" defTabSz="457200" rtl="0" eaLnBrk="1" latinLnBrk="0" hangingPunct="1">
        <a:spcBef>
          <a:spcPts val="600"/>
        </a:spcBef>
        <a:buFont typeface="Wingdings" panose="05000000000000000000" pitchFamily="2" charset="2"/>
        <a:buChar char="§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-137160" algn="l" defTabSz="457200" rtl="0" eaLnBrk="1" latinLnBrk="0" hangingPunct="1">
        <a:spcBef>
          <a:spcPts val="600"/>
        </a:spcBef>
        <a:buFont typeface="Lucida Grande"/>
        <a:buChar char="–"/>
        <a:defRPr lang="en-US" sz="1400" kern="1000" dirty="0" smtClean="0">
          <a:solidFill>
            <a:schemeClr val="tx2"/>
          </a:solidFill>
          <a:latin typeface="Arial"/>
          <a:ea typeface="+mn-ea"/>
          <a:cs typeface="Arial"/>
        </a:defRPr>
      </a:lvl3pPr>
      <a:lvl4pPr marL="411480" indent="-137160" algn="l" defTabSz="457200" rtl="0" eaLnBrk="1" latinLnBrk="0" hangingPunct="1">
        <a:spcBef>
          <a:spcPts val="600"/>
        </a:spcBef>
        <a:buFont typeface="Arial"/>
        <a:buChar char="•"/>
        <a:defRPr lang="en-US" sz="1400" b="1" kern="1000" dirty="0" smtClean="0">
          <a:solidFill>
            <a:schemeClr val="tx2"/>
          </a:solidFill>
          <a:latin typeface="Arial"/>
          <a:ea typeface="+mn-ea"/>
          <a:cs typeface="Arial"/>
        </a:defRPr>
      </a:lvl4pPr>
      <a:lvl5pPr marL="548640" indent="-137160" algn="l" defTabSz="457200" rtl="0" eaLnBrk="1" latinLnBrk="0" hangingPunct="1">
        <a:spcBef>
          <a:spcPts val="600"/>
        </a:spcBef>
        <a:buFont typeface="Lucida Grande"/>
        <a:buChar char="-"/>
        <a:defRPr lang="en-US" sz="1400" kern="1000" dirty="0">
          <a:solidFill>
            <a:schemeClr val="tx2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bsidesok.com/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osis.com/blog/event-driven-security-on-aws-a-practical-example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loudwatch/pricing/" TargetMode="External"/><Relationship Id="rId2" Type="http://schemas.openxmlformats.org/officeDocument/2006/relationships/hyperlink" Target="https://aws.amazon.com/cloudtrail/pricing/" TargetMode="Externa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ws.amazon.com/free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AmazonS3/latest/dev/VirtualHosting.html" TargetMode="External"/><Relationship Id="rId2" Type="http://schemas.openxmlformats.org/officeDocument/2006/relationships/hyperlink" Target="https://myorg-aws-security-logs.s3.amazonaws.com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url?q=https://github.com/elastic/logstash/issues/6148&amp;sa=D&amp;sntz=1&amp;usg=AFQjCNHEkC2k1KXHer5X5PrcTHmdXWkhsQ" TargetMode="Externa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dneybeede.com/Google_Spreadsheet_Vuln_-_CSRF_and_JSON_Hijacking_allows_data_theft.html" TargetMode="External"/><Relationship Id="rId2" Type="http://schemas.openxmlformats.org/officeDocument/2006/relationships/hyperlink" Target="https://www.rodneybeede.com/AWS_Security_Architecture_work_I_ve_done.html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rodneybeede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guide/en/logstash/5.1/plugins-inputs-s3.html#plugins-inputs-s3-aws_credentials_file" TargetMode="Externa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creativecommons.org/licenses/by/2.0/" TargetMode="External"/><Relationship Id="rId4" Type="http://schemas.openxmlformats.org/officeDocument/2006/relationships/hyperlink" Target="https://www.flickr.com/photos/vancouver-archives/8229393567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/##.###:5601/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aws.amazon.com/awscloudtrail/latest/userguide/cloudtrail-event-reference.html" TargetMode="Externa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cloudwatch/pricing/" TargetMode="Externa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monkey.readthedocs.org/en/latest/index.html" TargetMode="External"/><Relationship Id="rId2" Type="http://schemas.openxmlformats.org/officeDocument/2006/relationships/hyperlink" Target="https://www.rodneybeede.com/AWS_Security_Architecture_work_I_ve_done.html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free/" TargetMode="Externa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1rxiaORXS-HenJMRDlGVlZKNEE" TargetMode="External"/><Relationship Id="rId2" Type="http://schemas.openxmlformats.org/officeDocument/2006/relationships/hyperlink" Target="https://aws.amazon.com/marketplace/pp/B00O7WM7QW?qid=1486150928285&amp;sr=0-1&amp;ref_=srh_res_product_title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rodneybeede.com/BSidesOK2017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134894"/>
            <a:ext cx="8102601" cy="2944237"/>
          </a:xfrm>
        </p:spPr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CloudTrail</a:t>
            </a:r>
            <a:r>
              <a:rPr lang="en-US" dirty="0"/>
              <a:t> Logs with Off-Cloud-Premise </a:t>
            </a:r>
            <a:r>
              <a:rPr lang="en-US" dirty="0" err="1"/>
              <a:t>Logstash</a:t>
            </a:r>
            <a:r>
              <a:rPr lang="en-US" dirty="0"/>
              <a:t> ELK Stack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198" y="4211500"/>
            <a:ext cx="6400801" cy="5429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Rodney </a:t>
            </a:r>
            <a:r>
              <a:rPr lang="en-US" dirty="0" err="1" smtClean="0"/>
              <a:t>Beede</a:t>
            </a:r>
            <a:r>
              <a:rPr lang="en-US" dirty="0" smtClean="0"/>
              <a:t> | March 23, 2017</a:t>
            </a:r>
          </a:p>
          <a:p>
            <a:r>
              <a:rPr lang="en-US" dirty="0" err="1" smtClean="0">
                <a:hlinkClick r:id="rId2"/>
              </a:rPr>
              <a:t>BSidesOK</a:t>
            </a:r>
            <a:r>
              <a:rPr lang="en-US" dirty="0" smtClean="0">
                <a:hlinkClick r:id="rId2"/>
              </a:rPr>
              <a:t>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54" y="65762"/>
            <a:ext cx="1530046" cy="9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CloudTrail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Records AWS API calls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7 days of online search for free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logs stored in S3 as </a:t>
            </a:r>
            <a:r>
              <a:rPr lang="en-US" dirty="0" err="1" smtClean="0"/>
              <a:t>gzip</a:t>
            </a:r>
            <a:r>
              <a:rPr lang="en-US" dirty="0" smtClean="0"/>
              <a:t> content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About 5 minute delay from event to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CloudWatch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GUI for searching and alerting on log events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Including metric based alerting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also trigger actions in response to events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Event-Driven AWS Security: A Practical Example - securosis.com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Consumes logs from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CloudTrail</a:t>
            </a:r>
            <a:endParaRPr lang="en-US" dirty="0" smtClean="0"/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EC2 instance application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Amazon ES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Amazon’s own </a:t>
            </a:r>
            <a:r>
              <a:rPr lang="en-US" dirty="0" err="1" smtClean="0"/>
              <a:t>Elasticsearch</a:t>
            </a:r>
            <a:r>
              <a:rPr lang="en-US" dirty="0" smtClean="0"/>
              <a:t> Service managed (SaaS) offering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and run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receive logs from </a:t>
            </a:r>
            <a:r>
              <a:rPr lang="en-US" dirty="0" err="1" smtClean="0"/>
              <a:t>CloudWatch</a:t>
            </a:r>
            <a:r>
              <a:rPr lang="en-US" dirty="0" smtClean="0"/>
              <a:t> or other sources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into AWS logging </a:t>
            </a:r>
            <a:r>
              <a:rPr lang="en-US" dirty="0" smtClean="0"/>
              <a:t>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79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2788595"/>
            <a:ext cx="8220075" cy="191675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For some the cost will truly be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Depends on your usage and growth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It is a free </a:t>
            </a:r>
            <a:r>
              <a:rPr lang="en-US" b="1" u="sng" dirty="0" smtClean="0"/>
              <a:t>“tier”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Lots of shiny buttons and new toys!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marketing by AWS honestly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Make it easy to turn-on</a:t>
            </a:r>
            <a:endParaRPr lang="en-US" b="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</a:t>
            </a:r>
            <a:r>
              <a:rPr lang="en-US" dirty="0" err="1" smtClean="0"/>
              <a:t>Free</a:t>
            </a:r>
            <a:r>
              <a:rPr lang="en-US" dirty="0" smtClean="0"/>
              <a:t> </a:t>
            </a:r>
            <a:r>
              <a:rPr lang="en-US" dirty="0" err="1" smtClean="0"/>
              <a:t>Free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3" y="888461"/>
            <a:ext cx="49244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4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AWS’s website offers up-to-date details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https://aws.amazon.com/cloudtrail/pricing/</a:t>
            </a:r>
            <a:endParaRPr lang="en-US" dirty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://aws.amazon.com/cloudwatch/pricing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CloudTrail</a:t>
            </a:r>
            <a:endParaRPr lang="en-US" dirty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quite likely only need 1 trail (i.e. copy of management events)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Unless you needed to distribute filtered events to say another group in your org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trail is free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you have multiple AWS accounts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setup a trail in each account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trail in each account is still free</a:t>
            </a:r>
          </a:p>
          <a:p>
            <a:pPr marL="697230" lvl="3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Even if using consolidated billing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S3 Bucket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You do </a:t>
            </a:r>
            <a:r>
              <a:rPr lang="en-US" b="1" dirty="0" smtClean="0"/>
              <a:t>have</a:t>
            </a:r>
            <a:r>
              <a:rPr lang="en-US" dirty="0" smtClean="0"/>
              <a:t> to </a:t>
            </a:r>
            <a:r>
              <a:rPr lang="en-US" b="1" dirty="0" smtClean="0"/>
              <a:t>pay</a:t>
            </a:r>
            <a:r>
              <a:rPr lang="en-US" dirty="0" smtClean="0"/>
              <a:t> S3 </a:t>
            </a:r>
            <a:r>
              <a:rPr lang="en-US" b="1" dirty="0" smtClean="0">
                <a:solidFill>
                  <a:srgbClr val="FFC000"/>
                </a:solidFill>
              </a:rPr>
              <a:t>storage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costs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We use about 40MB / trail so costs us </a:t>
            </a:r>
            <a:r>
              <a:rPr lang="en-US" b="1" dirty="0" smtClean="0"/>
              <a:t>less</a:t>
            </a:r>
            <a:r>
              <a:rPr lang="en-US" b="0" dirty="0" smtClean="0"/>
              <a:t> than </a:t>
            </a:r>
            <a:r>
              <a:rPr lang="en-US" b="1" dirty="0" smtClean="0"/>
              <a:t>$1</a:t>
            </a:r>
            <a:r>
              <a:rPr lang="en-US" b="0" dirty="0" smtClean="0"/>
              <a:t> a month</a:t>
            </a:r>
            <a:endParaRPr lang="en-US" b="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Pricing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44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Always turn on </a:t>
            </a:r>
            <a:r>
              <a:rPr lang="en-US" dirty="0" err="1" smtClean="0"/>
              <a:t>CloudTrail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Otherwise you have no API logs to audit</a:t>
            </a:r>
            <a:endParaRPr lang="en-US" dirty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S3 cost is small (even without retention rules)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CloudWatch</a:t>
            </a:r>
            <a:r>
              <a:rPr lang="en-US" dirty="0" smtClean="0"/>
              <a:t> isn’t useful without it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Built-in AWS 7-day search is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CloudWatch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Free tier usage is handy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Easy to surpass free tier when monitoring CPU, instance stats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needed if you use your own ELK setup anyway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Including if you have your own security event alerting system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CloudTrail</a:t>
            </a:r>
            <a:r>
              <a:rPr lang="en-US" dirty="0" smtClean="0"/>
              <a:t> vs </a:t>
            </a:r>
            <a:r>
              <a:rPr lang="en-US" dirty="0" err="1" smtClean="0"/>
              <a:t>CloudWatch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71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https://aws.amazon.com/free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                                             Near the top right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Provide your e-mail address  (aka root user account)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“I am a new user.”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 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Provide your info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Finish process as appropriate</a:t>
            </a:r>
            <a:br>
              <a:rPr lang="en-US" dirty="0" smtClean="0"/>
            </a:b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5613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Account Sign-up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66" y="1254209"/>
            <a:ext cx="2333625" cy="590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315" y="2951205"/>
            <a:ext cx="24479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72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See instructor for your coupon code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My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Credits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Provide the promo code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Redeem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Apply Course Coupon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9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9"/>
          </p:nvPr>
        </p:nvSpPr>
        <p:spPr>
          <a:xfrm>
            <a:off x="4671392" y="1381327"/>
            <a:ext cx="3995928" cy="3324023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en-US" dirty="0">
                <a:sym typeface="Wingdings" panose="05000000000000000000" pitchFamily="2" charset="2"/>
              </a:rPr>
              <a:t>Set a password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en-US" dirty="0">
                <a:sym typeface="Wingdings" panose="05000000000000000000" pitchFamily="2" charset="2"/>
              </a:rPr>
              <a:t>Permissions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en-US" dirty="0">
                <a:sym typeface="Wingdings" panose="05000000000000000000" pitchFamily="2" charset="2"/>
              </a:rPr>
              <a:t>Attach existing policies directly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en-US" dirty="0" err="1"/>
              <a:t>AdministratorAccess</a:t>
            </a:r>
            <a:endParaRPr lang="en-US" dirty="0"/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en-US" dirty="0"/>
              <a:t>Review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8"/>
            </a:pPr>
            <a:r>
              <a:rPr lang="en-US" dirty="0"/>
              <a:t>Create user</a:t>
            </a:r>
          </a:p>
          <a:p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8"/>
          </p:nvPr>
        </p:nvSpPr>
        <p:spPr>
          <a:xfrm>
            <a:off x="457201" y="822961"/>
            <a:ext cx="3995928" cy="388239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We’ll use this for generating log activity later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Services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Security, Identity &amp; </a:t>
            </a:r>
            <a:r>
              <a:rPr lang="en-US" dirty="0" smtClean="0"/>
              <a:t>Compliance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IAM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Users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Add user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User name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b="0" dirty="0" err="1" smtClean="0">
                <a:sym typeface="Wingdings" panose="05000000000000000000" pitchFamily="2" charset="2"/>
              </a:rPr>
              <a:t>opsadmin</a:t>
            </a:r>
            <a:endParaRPr lang="en-US" b="0" dirty="0" smtClean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Accept type  </a:t>
            </a:r>
            <a:r>
              <a:rPr lang="en-US" b="0" dirty="0" smtClean="0">
                <a:sym typeface="Wingdings" panose="05000000000000000000" pitchFamily="2" charset="2"/>
              </a:rPr>
              <a:t>Check both</a:t>
            </a:r>
          </a:p>
          <a:p>
            <a:pPr marL="512763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Programmatic access</a:t>
            </a:r>
          </a:p>
          <a:p>
            <a:pPr marL="512763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AWS Management Console access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Setup IAM Administrator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63" y="2880350"/>
            <a:ext cx="10953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54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Management Tools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CloudTrail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</a:t>
            </a:r>
            <a:r>
              <a:rPr lang="en-US" dirty="0" err="1" smtClean="0"/>
              <a:t>CloudTrail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54" y="1808686"/>
            <a:ext cx="26765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2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4250987" cy="425980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Tail name </a:t>
            </a:r>
            <a:r>
              <a:rPr lang="en-US" dirty="0" smtClean="0">
                <a:sym typeface="Wingdings" panose="05000000000000000000" pitchFamily="2" charset="2"/>
              </a:rPr>
              <a:t> security-logs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Apply trail to all regions  Yes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Create a new S3 bucket  Yes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S3 bucket  </a:t>
            </a:r>
            <a:r>
              <a:rPr lang="en-US" dirty="0" err="1" smtClean="0">
                <a:sym typeface="Wingdings" panose="05000000000000000000" pitchFamily="2" charset="2"/>
              </a:rPr>
              <a:t>myorg</a:t>
            </a:r>
            <a:r>
              <a:rPr lang="en-US" dirty="0" smtClean="0">
                <a:sym typeface="Wingdings" panose="05000000000000000000" pitchFamily="2" charset="2"/>
              </a:rPr>
              <a:t>-</a:t>
            </a:r>
            <a:r>
              <a:rPr lang="en-US" dirty="0" err="1" smtClean="0">
                <a:sym typeface="Wingdings" panose="05000000000000000000" pitchFamily="2" charset="2"/>
              </a:rPr>
              <a:t>aws</a:t>
            </a:r>
            <a:r>
              <a:rPr lang="en-US" dirty="0" smtClean="0">
                <a:sym typeface="Wingdings" panose="05000000000000000000" pitchFamily="2" charset="2"/>
              </a:rPr>
              <a:t>-security-logs</a:t>
            </a:r>
          </a:p>
          <a:p>
            <a:pPr marL="512763" lvl="1" indent="-342900"/>
            <a:r>
              <a:rPr lang="en-US" dirty="0" smtClean="0">
                <a:sym typeface="Wingdings" panose="05000000000000000000" pitchFamily="2" charset="2"/>
              </a:rPr>
              <a:t>Note that in S3 the name you choose is a DNS record</a:t>
            </a:r>
          </a:p>
          <a:p>
            <a:pPr marL="617220" lvl="2" indent="-342900"/>
            <a:r>
              <a:rPr lang="en-US" dirty="0" smtClean="0">
                <a:sym typeface="Wingdings" panose="05000000000000000000" pitchFamily="2" charset="2"/>
              </a:rPr>
              <a:t>Example: </a:t>
            </a:r>
            <a:r>
              <a:rPr lang="en-US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en-US" dirty="0" smtClean="0">
                <a:sym typeface="Wingdings" panose="05000000000000000000" pitchFamily="2" charset="2"/>
                <a:hlinkClick r:id="rId2"/>
              </a:rPr>
              <a:t>myorg-aws-security-logs.s3.amazonaws.com</a:t>
            </a:r>
            <a:endParaRPr lang="en-US" dirty="0" smtClean="0">
              <a:sym typeface="Wingdings" panose="05000000000000000000" pitchFamily="2" charset="2"/>
            </a:endParaRPr>
          </a:p>
          <a:p>
            <a:pPr marL="617220" lvl="2" indent="-342900"/>
            <a:r>
              <a:rPr lang="en-US" dirty="0" smtClean="0">
                <a:sym typeface="Wingdings" panose="05000000000000000000" pitchFamily="2" charset="2"/>
              </a:rPr>
              <a:t>Careful if you use dots ‘.’ in the name since the *.s3.amazonaws.com cert isn’t valid</a:t>
            </a:r>
          </a:p>
          <a:p>
            <a:pPr marL="617220" lvl="2" indent="-342900"/>
            <a:r>
              <a:rPr lang="en-US" b="1" i="1" dirty="0" smtClean="0">
                <a:sym typeface="Wingdings" panose="05000000000000000000" pitchFamily="2" charset="2"/>
              </a:rPr>
              <a:t>Optional</a:t>
            </a:r>
            <a:r>
              <a:rPr lang="en-US" dirty="0" smtClean="0">
                <a:sym typeface="Wingdings" panose="05000000000000000000" pitchFamily="2" charset="2"/>
              </a:rPr>
              <a:t>:  Use of this URL is not required for </a:t>
            </a:r>
            <a:r>
              <a:rPr lang="en-US" dirty="0" err="1" smtClean="0">
                <a:sym typeface="Wingdings" panose="05000000000000000000" pitchFamily="2" charset="2"/>
              </a:rPr>
              <a:t>CloudTrail</a:t>
            </a:r>
            <a:r>
              <a:rPr lang="en-US" dirty="0" smtClean="0">
                <a:sym typeface="Wingdings" panose="05000000000000000000" pitchFamily="2" charset="2"/>
              </a:rPr>
              <a:t> monitoring</a:t>
            </a:r>
          </a:p>
          <a:p>
            <a:pPr marL="617220" lvl="2" indent="-342900"/>
            <a:r>
              <a:rPr lang="en-US" dirty="0" smtClean="0">
                <a:sym typeface="Wingdings" panose="05000000000000000000" pitchFamily="2" charset="2"/>
              </a:rPr>
              <a:t>See </a:t>
            </a:r>
            <a:r>
              <a:rPr lang="en-US" dirty="0">
                <a:sym typeface="Wingdings" panose="05000000000000000000" pitchFamily="2" charset="2"/>
                <a:hlinkClick r:id="rId3"/>
              </a:rPr>
              <a:t>http://</a:t>
            </a:r>
            <a:r>
              <a:rPr lang="en-US" dirty="0" smtClean="0">
                <a:sym typeface="Wingdings" panose="05000000000000000000" pitchFamily="2" charset="2"/>
                <a:hlinkClick r:id="rId3"/>
              </a:rPr>
              <a:t>docs.aws.amazon.com/AmazonS3/latest/dev/VirtualHosting.html</a:t>
            </a:r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CloudTrail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997" y="-25940"/>
            <a:ext cx="4345003" cy="350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14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© 2017 Rodney Beede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material, training, and course do not offer a comprehensive guide on how to secure an ELK (</a:t>
            </a:r>
            <a:r>
              <a:rPr lang="en-US" dirty="0" err="1" smtClean="0"/>
              <a:t>ElasticSearch</a:t>
            </a:r>
            <a:r>
              <a:rPr lang="en-US" dirty="0" smtClean="0"/>
              <a:t>, </a:t>
            </a:r>
            <a:r>
              <a:rPr lang="en-US" dirty="0" err="1" smtClean="0"/>
              <a:t>Logstash</a:t>
            </a:r>
            <a:r>
              <a:rPr lang="en-US" dirty="0" smtClean="0"/>
              <a:t>, </a:t>
            </a:r>
            <a:r>
              <a:rPr lang="en-US" dirty="0" err="1" smtClean="0"/>
              <a:t>Kibana</a:t>
            </a:r>
            <a:r>
              <a:rPr lang="en-US" dirty="0" smtClean="0"/>
              <a:t>) stack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are responsible for ensuring any necessary security steps or controls are applied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author and author’s employer provide no type of warranty or guarantee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author and author’s employer disclaim any liability in connection with the use of this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deployment shown will only demonstrate localhost binding in a log pulling mechanism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you have a larger production deployment of ELK in a cluster you must ensure secure connectors are used.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configurations are out-of-scope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Disclaimers &amp; 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 name 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err="1" smtClean="0">
                <a:sym typeface="Wingdings" panose="05000000000000000000" pitchFamily="2" charset="2"/>
              </a:rPr>
              <a:t>svcacct.logstash</a:t>
            </a:r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Access type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Programmatic access  CHECKED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AWS Management Console access  NOT checked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ym typeface="Wingdings" panose="05000000000000000000" pitchFamily="2" charset="2"/>
              </a:rPr>
              <a:t>Optional:</a:t>
            </a:r>
            <a:r>
              <a:rPr lang="en-US" dirty="0" smtClean="0">
                <a:sym typeface="Wingdings" panose="05000000000000000000" pitchFamily="2" charset="2"/>
              </a:rPr>
              <a:t>  Add account to group for service accounts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ym typeface="Wingdings" panose="05000000000000000000" pitchFamily="2" charset="2"/>
              </a:rPr>
              <a:t>Create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IMPORTANT</a:t>
            </a:r>
            <a:r>
              <a:rPr lang="en-US" i="1" dirty="0" smtClean="0">
                <a:sym typeface="Wingdings" panose="05000000000000000000" pitchFamily="2" charset="2"/>
              </a:rPr>
              <a:t>:  </a:t>
            </a:r>
            <a:r>
              <a:rPr lang="en-US" dirty="0" smtClean="0">
                <a:sym typeface="Wingdings" panose="05000000000000000000" pitchFamily="2" charset="2"/>
              </a:rPr>
              <a:t>Write down the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Secret access key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Access key ID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Service Account for </a:t>
            </a:r>
            <a:r>
              <a:rPr lang="en-US" dirty="0" err="1" smtClean="0"/>
              <a:t>CloudTrail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67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Three possible ways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“Bucket policy” on S3 bucket</a:t>
            </a:r>
          </a:p>
          <a:p>
            <a:pPr marL="617220" lvl="2" indent="-342900"/>
            <a:r>
              <a:rPr lang="en-US" dirty="0" smtClean="0"/>
              <a:t>Useful when needing to share S3 bucket access outside of your account</a:t>
            </a:r>
          </a:p>
          <a:p>
            <a:pPr marL="754380" lvl="3" indent="-342900"/>
            <a:r>
              <a:rPr lang="en-US" b="0" dirty="0" smtClean="0"/>
              <a:t>Example:  With </a:t>
            </a:r>
            <a:r>
              <a:rPr lang="en-US" b="0" dirty="0" err="1" smtClean="0"/>
              <a:t>CloudTrail</a:t>
            </a:r>
            <a:r>
              <a:rPr lang="en-US" b="0" dirty="0" smtClean="0"/>
              <a:t> service itself </a:t>
            </a:r>
            <a:r>
              <a:rPr lang="en-US" b="0" i="1" dirty="0" smtClean="0"/>
              <a:t>(</a:t>
            </a:r>
            <a:r>
              <a:rPr lang="en-US" b="0" i="1" dirty="0" smtClean="0"/>
              <a:t>default)</a:t>
            </a:r>
            <a:endParaRPr lang="en-US" b="0" i="1" dirty="0" smtClean="0"/>
          </a:p>
          <a:p>
            <a:pPr marL="754380" lvl="3" indent="-342900"/>
            <a:r>
              <a:rPr lang="en-US" b="0" dirty="0" smtClean="0"/>
              <a:t>Example:  With another separate AWS company account (not AWS user)</a:t>
            </a:r>
          </a:p>
          <a:p>
            <a:pPr marL="891540" lvl="4" indent="-342900"/>
            <a:r>
              <a:rPr lang="en-US" dirty="0" smtClean="0"/>
              <a:t>I.e. Share with </a:t>
            </a:r>
            <a:r>
              <a:rPr lang="en-US" dirty="0"/>
              <a:t>AWS account # </a:t>
            </a:r>
            <a:r>
              <a:rPr lang="en-US" dirty="0" smtClean="0"/>
              <a:t>123456789012 </a:t>
            </a:r>
            <a:r>
              <a:rPr lang="en-US" dirty="0" smtClean="0"/>
              <a:t>owned by </a:t>
            </a:r>
            <a:r>
              <a:rPr lang="en-US" dirty="0" err="1" smtClean="0"/>
              <a:t>YourSecurityDept</a:t>
            </a:r>
            <a:endParaRPr lang="en-US" b="0" dirty="0" smtClean="0"/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Customer Managed policy in IAM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Inline policy on IAM account</a:t>
            </a:r>
          </a:p>
          <a:p>
            <a:pPr marL="617220" lvl="2" indent="-342900"/>
            <a:r>
              <a:rPr lang="en-US" dirty="0" smtClean="0"/>
              <a:t>We will use this one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Bucket Permissions to IAM 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39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3571461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svcacct.logstash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Permissions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“Add inline policy”</a:t>
            </a:r>
          </a:p>
          <a:p>
            <a:pPr marL="512763" lvl="1" indent="-342900"/>
            <a:r>
              <a:rPr lang="en-US" dirty="0" smtClean="0"/>
              <a:t>Near bottom right</a:t>
            </a:r>
          </a:p>
          <a:p>
            <a:pPr marL="512763" lvl="1" indent="-342900"/>
            <a:r>
              <a:rPr lang="en-US" dirty="0" smtClean="0"/>
              <a:t>Not the Add permissions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Policy Generator</a:t>
            </a:r>
          </a:p>
          <a:p>
            <a:pPr marL="342900" indent="-342900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S3 Bucket Permission to IAM Account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054" y="822959"/>
            <a:ext cx="5366946" cy="33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S3 </a:t>
            </a:r>
            <a:r>
              <a:rPr lang="en-US" dirty="0"/>
              <a:t>Bucket </a:t>
            </a:r>
            <a:r>
              <a:rPr lang="en-US" dirty="0" smtClean="0"/>
              <a:t>Policy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Effect </a:t>
            </a:r>
            <a:r>
              <a:rPr lang="en-US" dirty="0" smtClean="0">
                <a:sym typeface="Wingdings" panose="05000000000000000000" pitchFamily="2" charset="2"/>
              </a:rPr>
              <a:t> Allow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AWS Service = Amazon S3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Actions =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err="1" smtClean="0">
                <a:sym typeface="Wingdings" panose="05000000000000000000" pitchFamily="2" charset="2"/>
              </a:rPr>
              <a:t>ListBucket</a:t>
            </a:r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ARN  arn:aws:s3:::</a:t>
            </a:r>
            <a:r>
              <a:rPr lang="en-US" i="1" dirty="0" smtClean="0">
                <a:solidFill>
                  <a:srgbClr val="FFC000"/>
                </a:solidFill>
                <a:sym typeface="Wingdings" panose="05000000000000000000" pitchFamily="2" charset="2"/>
              </a:rPr>
              <a:t>YOUR-BUCKET-NAME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Add Statement</a:t>
            </a:r>
            <a:endParaRPr lang="en-US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Repeat 1-5 except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Actions = </a:t>
            </a:r>
            <a:r>
              <a:rPr lang="en-US" b="1" dirty="0" err="1" smtClean="0">
                <a:sym typeface="Wingdings" panose="05000000000000000000" pitchFamily="2" charset="2"/>
              </a:rPr>
              <a:t>GetObject</a:t>
            </a:r>
            <a:endParaRPr lang="en-US" b="1" dirty="0" smtClean="0">
              <a:sym typeface="Wingdings" panose="05000000000000000000" pitchFamily="2" charset="2"/>
            </a:endParaRP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ARN </a:t>
            </a:r>
            <a:r>
              <a:rPr lang="en-US" dirty="0">
                <a:sym typeface="Wingdings" panose="05000000000000000000" pitchFamily="2" charset="2"/>
              </a:rPr>
              <a:t> arn:aws:s3:::</a:t>
            </a:r>
            <a:r>
              <a:rPr lang="en-US" i="1" dirty="0" smtClean="0">
                <a:sym typeface="Wingdings" panose="05000000000000000000" pitchFamily="2" charset="2"/>
              </a:rPr>
              <a:t>YOUR-BUCKET-NAME</a:t>
            </a:r>
            <a:r>
              <a:rPr lang="en-US" sz="1800" b="1" i="1" dirty="0" smtClean="0">
                <a:solidFill>
                  <a:srgbClr val="FFC000"/>
                </a:solidFill>
                <a:sym typeface="Wingdings" panose="05000000000000000000" pitchFamily="2" charset="2"/>
              </a:rPr>
              <a:t>/*</a:t>
            </a:r>
            <a:endParaRPr lang="en-US" sz="1800" b="1" dirty="0" smtClean="0"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294" y="0"/>
            <a:ext cx="4046706" cy="2482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78" y="4126319"/>
            <a:ext cx="6299445" cy="102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92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1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425980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not downloaded already</a:t>
            </a:r>
          </a:p>
          <a:p>
            <a:pPr marL="512763" lvl="1" indent="-342900"/>
            <a:r>
              <a:rPr lang="en-US" dirty="0" smtClean="0"/>
              <a:t>See links on slide </a:t>
            </a:r>
            <a:r>
              <a:rPr lang="en-US" dirty="0" smtClean="0">
                <a:hlinkClick r:id="rId2" action="ppaction://hlinksldjump"/>
              </a:rPr>
              <a:t>Prerequisites &amp; Materials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Load the OVA into VMWare Player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Run the virtual machine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You may login via the Player console or via </a:t>
            </a:r>
            <a:r>
              <a:rPr lang="en-US" dirty="0" err="1" smtClean="0"/>
              <a:t>ssh</a:t>
            </a:r>
            <a:r>
              <a:rPr lang="en-US" dirty="0" smtClean="0"/>
              <a:t> (i.e. Putty)</a:t>
            </a:r>
          </a:p>
          <a:p>
            <a:pPr marL="512763" lvl="1" indent="-342900"/>
            <a:r>
              <a:rPr lang="en-US" dirty="0" smtClean="0"/>
              <a:t>Note the IP address on the console login screen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Credentials:</a:t>
            </a:r>
            <a:r>
              <a:rPr lang="en-US" b="0" dirty="0" smtClean="0"/>
              <a:t>  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student/student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Ensure VM time is correct - </a:t>
            </a:r>
            <a:r>
              <a:rPr lang="en-US" i="1" dirty="0" smtClean="0">
                <a:solidFill>
                  <a:srgbClr val="FF0000"/>
                </a:solidFill>
              </a:rPr>
              <a:t>critical</a:t>
            </a:r>
          </a:p>
          <a:p>
            <a:pPr marL="512763" lvl="1" indent="-342900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ntpdate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2763" lvl="1" indent="-342900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ntpdate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pool.ntp.org</a:t>
            </a:r>
          </a:p>
          <a:p>
            <a:pPr marL="512763" lvl="1" indent="-342900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ntpdate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time.nist.gov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Test network connectivity</a:t>
            </a:r>
          </a:p>
          <a:p>
            <a:pPr marL="512763" lvl="1" indent="-342900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ping s3.amazonaws.com</a:t>
            </a:r>
          </a:p>
          <a:p>
            <a:pPr marL="512763" lvl="1" indent="-342900"/>
            <a:r>
              <a:rPr lang="en-US" i="1" dirty="0" smtClean="0">
                <a:cs typeface="Courier New" panose="02070309020205020404" pitchFamily="49" charset="0"/>
              </a:rPr>
              <a:t>If fails use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nmtui</a:t>
            </a:r>
            <a:endParaRPr lang="en-US" dirty="0"/>
          </a:p>
          <a:p>
            <a:pPr marL="342900" indent="-342900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Spinning up "outside AWS" VM for ELK install</a:t>
            </a:r>
          </a:p>
        </p:txBody>
      </p:sp>
    </p:spTree>
    <p:extLst>
      <p:ext uri="{BB962C8B-B14F-4D97-AF65-F5344CB8AC3E}">
        <p14:creationId xmlns:p14="http://schemas.microsoft.com/office/powerpoint/2010/main" val="3840994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material downloads site included copies so you can </a:t>
            </a:r>
            <a:r>
              <a:rPr lang="en-US" dirty="0" err="1" smtClean="0"/>
              <a:t>copy+paste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yum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assumeyes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install java-1.8.0-openjdk-headless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vi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yum.repos.d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elastic.co.repo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[logstash-5.x]</a:t>
            </a:r>
            <a:b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name=Elastic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repository for 5.x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b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baseurl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=https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artifacts.elastic.co/packages/5.x/yum</a:t>
            </a:r>
            <a:b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gpgcheck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b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gpgkey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=https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artifacts.elastic.co/GPG-KEY-elasticsearch</a:t>
            </a:r>
            <a:b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enabled=1</a:t>
            </a:r>
            <a:b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autorefresh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b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type=rpm-md</a:t>
            </a:r>
          </a:p>
          <a:p>
            <a:pPr marL="342900" indent="-342900">
              <a:buFont typeface="+mj-lt"/>
              <a:buAutoNum type="arabicPeriod"/>
            </a:pPr>
            <a:endParaRPr lang="en-US" b="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smtClean="0"/>
              <a:t>ELK –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80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s-ES" b="0" dirty="0">
                <a:latin typeface="Courier New" panose="02070309020205020404" pitchFamily="49" charset="0"/>
                <a:cs typeface="Courier New" panose="02070309020205020404" pitchFamily="49" charset="0"/>
              </a:rPr>
              <a:t>sudo </a:t>
            </a:r>
            <a:r>
              <a:rPr lang="es-E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yum</a:t>
            </a:r>
            <a:r>
              <a:rPr lang="es-E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s-E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assumeyes</a:t>
            </a:r>
            <a:r>
              <a:rPr lang="es-E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s-E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endParaRPr lang="es-ES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S" b="0" dirty="0" smtClean="0">
                <a:latin typeface="+mn-lt"/>
                <a:cs typeface="Courier New" panose="02070309020205020404" pitchFamily="49" charset="0"/>
              </a:rPr>
              <a:t>Note:  </a:t>
            </a:r>
            <a:r>
              <a:rPr lang="es-ES" b="0" dirty="0" err="1" smtClean="0">
                <a:latin typeface="+mn-lt"/>
                <a:cs typeface="Courier New" panose="02070309020205020404" pitchFamily="49" charset="0"/>
              </a:rPr>
              <a:t>If</a:t>
            </a:r>
            <a:r>
              <a:rPr lang="es-ES" b="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es-ES" b="0" dirty="0" err="1" smtClean="0">
                <a:latin typeface="+mn-lt"/>
                <a:cs typeface="Courier New" panose="02070309020205020404" pitchFamily="49" charset="0"/>
              </a:rPr>
              <a:t>installing</a:t>
            </a:r>
            <a:r>
              <a:rPr lang="es-ES" b="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es-ES" b="0" dirty="0" err="1" smtClean="0">
                <a:latin typeface="+mn-lt"/>
                <a:cs typeface="Courier New" panose="02070309020205020404" pitchFamily="49" charset="0"/>
              </a:rPr>
              <a:t>Logstash</a:t>
            </a:r>
            <a:r>
              <a:rPr lang="es-ES" b="0" dirty="0" smtClean="0">
                <a:latin typeface="+mn-lt"/>
                <a:cs typeface="Courier New" panose="02070309020205020404" pitchFamily="49" charset="0"/>
              </a:rPr>
              <a:t> 5.0 </a:t>
            </a:r>
            <a:r>
              <a:rPr lang="es-ES" b="0" dirty="0" err="1" smtClean="0">
                <a:latin typeface="+mn-lt"/>
                <a:cs typeface="Courier New" panose="02070309020205020404" pitchFamily="49" charset="0"/>
              </a:rPr>
              <a:t>or</a:t>
            </a:r>
            <a:r>
              <a:rPr lang="es-ES" b="0" dirty="0" smtClean="0">
                <a:latin typeface="+mn-lt"/>
                <a:cs typeface="Courier New" panose="02070309020205020404" pitchFamily="49" charset="0"/>
              </a:rPr>
              <a:t> 5.1</a:t>
            </a:r>
          </a:p>
          <a:p>
            <a:pPr marL="512763" lvl="1" indent="-342900"/>
            <a:r>
              <a:rPr lang="es-E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sudo /</a:t>
            </a:r>
            <a:r>
              <a:rPr lang="es-E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s-E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s-E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r>
              <a:rPr lang="es-E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lang="es-E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system-install</a:t>
            </a:r>
            <a:endParaRPr lang="es-ES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2763" lvl="1" indent="-342900"/>
            <a:r>
              <a:rPr lang="es-ES" dirty="0" err="1" smtClean="0">
                <a:cs typeface="Courier New" panose="02070309020205020404" pitchFamily="49" charset="0"/>
              </a:rPr>
              <a:t>Work</a:t>
            </a:r>
            <a:r>
              <a:rPr lang="es-ES" dirty="0" smtClean="0">
                <a:cs typeface="Courier New" panose="02070309020205020404" pitchFamily="49" charset="0"/>
              </a:rPr>
              <a:t> </a:t>
            </a:r>
            <a:r>
              <a:rPr lang="es-ES" dirty="0" err="1" smtClean="0">
                <a:cs typeface="Courier New" panose="02070309020205020404" pitchFamily="49" charset="0"/>
              </a:rPr>
              <a:t>around</a:t>
            </a:r>
            <a:r>
              <a:rPr lang="es-ES" dirty="0" smtClean="0">
                <a:cs typeface="Courier New" panose="02070309020205020404" pitchFamily="49" charset="0"/>
              </a:rPr>
              <a:t> </a:t>
            </a:r>
            <a:r>
              <a:rPr lang="es-ES" dirty="0" err="1" smtClean="0">
                <a:cs typeface="Courier New" panose="02070309020205020404" pitchFamily="49" charset="0"/>
              </a:rPr>
              <a:t>for</a:t>
            </a:r>
            <a:r>
              <a:rPr lang="es-ES" dirty="0" smtClean="0">
                <a:cs typeface="Courier New" panose="02070309020205020404" pitchFamily="49" charset="0"/>
              </a:rPr>
              <a:t> bug in </a:t>
            </a:r>
            <a:r>
              <a:rPr lang="es-ES" dirty="0" err="1" smtClean="0">
                <a:cs typeface="Courier New" panose="02070309020205020404" pitchFamily="49" charset="0"/>
              </a:rPr>
              <a:t>Logstash</a:t>
            </a:r>
            <a:r>
              <a:rPr lang="es-ES" dirty="0" smtClean="0">
                <a:cs typeface="Courier New" panose="02070309020205020404" pitchFamily="49" charset="0"/>
              </a:rPr>
              <a:t> 5.0 &amp; 5.1</a:t>
            </a:r>
          </a:p>
          <a:p>
            <a:pPr marL="512763" lvl="1" indent="-342900"/>
            <a:r>
              <a:rPr lang="es-ES" dirty="0" err="1" smtClean="0">
                <a:cs typeface="Courier New" panose="02070309020205020404" pitchFamily="49" charset="0"/>
              </a:rPr>
              <a:t>Fixed</a:t>
            </a:r>
            <a:r>
              <a:rPr lang="es-ES" dirty="0" smtClean="0">
                <a:cs typeface="Courier New" panose="02070309020205020404" pitchFamily="49" charset="0"/>
              </a:rPr>
              <a:t> in </a:t>
            </a:r>
            <a:r>
              <a:rPr lang="es-ES" dirty="0" err="1" smtClean="0">
                <a:cs typeface="Courier New" panose="02070309020205020404" pitchFamily="49" charset="0"/>
              </a:rPr>
              <a:t>version</a:t>
            </a:r>
            <a:r>
              <a:rPr lang="es-ES" dirty="0" smtClean="0">
                <a:cs typeface="Courier New" panose="02070309020205020404" pitchFamily="49" charset="0"/>
              </a:rPr>
              <a:t> 5.2</a:t>
            </a:r>
          </a:p>
          <a:p>
            <a:pPr marL="512763" lvl="1" indent="-342900"/>
            <a:r>
              <a:rPr lang="en-US" i="1" dirty="0" smtClean="0"/>
              <a:t>See </a:t>
            </a:r>
            <a:r>
              <a:rPr lang="en-US" i="1" u="sng" dirty="0" err="1">
                <a:hlinkClick r:id="rId2"/>
              </a:rPr>
              <a:t>Logstash</a:t>
            </a:r>
            <a:r>
              <a:rPr lang="en-US" i="1" u="sng" dirty="0">
                <a:hlinkClick r:id="rId2"/>
              </a:rPr>
              <a:t> 5.0 package does not provide / create </a:t>
            </a:r>
            <a:r>
              <a:rPr lang="en-US" i="1" u="sng" dirty="0" err="1">
                <a:hlinkClick r:id="rId2"/>
              </a:rPr>
              <a:t>initscript</a:t>
            </a:r>
            <a:r>
              <a:rPr lang="en-US" i="1" u="sng" dirty="0">
                <a:hlinkClick r:id="rId2"/>
              </a:rPr>
              <a:t> #</a:t>
            </a:r>
            <a:r>
              <a:rPr lang="en-US" i="1" u="sng" dirty="0" smtClean="0">
                <a:hlinkClick r:id="rId2"/>
              </a:rPr>
              <a:t>6148</a:t>
            </a:r>
            <a:endParaRPr lang="es-ES" dirty="0" smtClean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yum </a:t>
            </a:r>
            <a:r>
              <a:rPr lang="es-ES" b="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s-E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assumeyes</a:t>
            </a:r>
            <a:r>
              <a:rPr lang="es-E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elasticsearch</a:t>
            </a:r>
            <a:endParaRPr lang="en-US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yum </a:t>
            </a:r>
            <a:r>
              <a:rPr lang="es-ES" b="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s-E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assumeyes</a:t>
            </a:r>
            <a:r>
              <a:rPr lang="es-E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kibana</a:t>
            </a:r>
            <a:endParaRPr lang="en-US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-plugin install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-codec-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cloudtrail</a:t>
            </a:r>
            <a:endParaRPr lang="en-US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2763" lvl="1" indent="-342900"/>
            <a:r>
              <a:rPr lang="en-US" dirty="0" smtClean="0">
                <a:cs typeface="Courier New" panose="02070309020205020404" pitchFamily="49" charset="0"/>
              </a:rPr>
              <a:t>Ignore which: no </a:t>
            </a:r>
            <a:r>
              <a:rPr lang="en-US" dirty="0" err="1" smtClean="0">
                <a:cs typeface="Courier New" panose="02070309020205020404" pitchFamily="49" charset="0"/>
              </a:rPr>
              <a:t>javac</a:t>
            </a:r>
            <a:r>
              <a:rPr lang="en-US" dirty="0" smtClean="0">
                <a:cs typeface="Courier New" panose="02070309020205020404" pitchFamily="49" charset="0"/>
              </a:rPr>
              <a:t> in … messages</a:t>
            </a:r>
            <a:endParaRPr lang="en-US" b="0" dirty="0">
              <a:cs typeface="Courier New" panose="02070309020205020404" pitchFamily="49" charset="0"/>
            </a:endParaRPr>
          </a:p>
          <a:p>
            <a:endParaRPr lang="en-US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 smtClean="0"/>
              <a:t>Logstash</a:t>
            </a:r>
            <a:r>
              <a:rPr lang="en-US" dirty="0" smtClean="0"/>
              <a:t> and </a:t>
            </a:r>
            <a:r>
              <a:rPr lang="en-US" dirty="0" err="1" smtClean="0"/>
              <a:t>ElasticSearch</a:t>
            </a:r>
            <a:r>
              <a:rPr lang="en-US" dirty="0" smtClean="0"/>
              <a:t> and </a:t>
            </a:r>
            <a:r>
              <a:rPr lang="en-US" dirty="0" err="1" smtClean="0"/>
              <a:t>Kibana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8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70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Go back into your AWS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Storage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your “…-security-logs” bucket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Drill into a “folder” to see some files</a:t>
            </a:r>
          </a:p>
          <a:p>
            <a:pPr marL="512763" lvl="1" indent="-342900"/>
            <a:r>
              <a:rPr lang="en-US" dirty="0" smtClean="0"/>
              <a:t>Folders are UI code concept</a:t>
            </a:r>
          </a:p>
          <a:p>
            <a:pPr marL="512763" lvl="1" indent="-342900"/>
            <a:r>
              <a:rPr lang="en-US" dirty="0" smtClean="0"/>
              <a:t>S3 stores only objects not folders of objects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API calls updated every 5 minutes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Gaps occur if no activity occurred during that time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S3 bucket in AWS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49" y="0"/>
            <a:ext cx="4571319" cy="30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2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Rodney </a:t>
            </a:r>
            <a:r>
              <a:rPr lang="en-US" dirty="0" err="1" smtClean="0"/>
              <a:t>Beede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Cloud Security Architect &amp; Engineer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Seagate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M.S. in Computer </a:t>
            </a:r>
            <a:r>
              <a:rPr lang="en-US" dirty="0" smtClean="0"/>
              <a:t>Science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University of Colorado at </a:t>
            </a:r>
            <a:r>
              <a:rPr lang="en-US" dirty="0" smtClean="0"/>
              <a:t>Boulder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“A Framework for Benevolent Computer Worms” </a:t>
            </a:r>
            <a:r>
              <a:rPr lang="en-US" dirty="0" smtClean="0"/>
              <a:t>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Recent public security work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“Shadow IT In </a:t>
            </a:r>
            <a:r>
              <a:rPr lang="en-US" dirty="0"/>
              <a:t>The Cloud” - Oklahoma Retailers InfoSec </a:t>
            </a:r>
            <a:r>
              <a:rPr lang="en-US" dirty="0" smtClean="0"/>
              <a:t>Forum, 2016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>
                <a:hlinkClick r:id="rId2"/>
              </a:rPr>
              <a:t>Case Study:  Seagate's Amazon AWS Cloud </a:t>
            </a:r>
            <a:r>
              <a:rPr lang="en-US" dirty="0" smtClean="0">
                <a:hlinkClick r:id="rId2"/>
              </a:rPr>
              <a:t>Security</a:t>
            </a:r>
            <a:r>
              <a:rPr lang="en-US" dirty="0" smtClean="0"/>
              <a:t>” – </a:t>
            </a:r>
            <a:r>
              <a:rPr lang="en-US" dirty="0" err="1" smtClean="0"/>
              <a:t>InnoTech</a:t>
            </a:r>
            <a:r>
              <a:rPr lang="en-US" dirty="0" smtClean="0"/>
              <a:t> &amp; IWS9, 2016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Discovered CVE-2015-8503 XSS in Tenable </a:t>
            </a:r>
            <a:r>
              <a:rPr lang="en-US" dirty="0" err="1" smtClean="0"/>
              <a:t>SecurityCenter</a:t>
            </a:r>
            <a:r>
              <a:rPr lang="en-US" dirty="0" smtClean="0"/>
              <a:t>; 2016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Discovered </a:t>
            </a:r>
            <a:r>
              <a:rPr lang="en-US" dirty="0">
                <a:hlinkClick r:id="rId3"/>
              </a:rPr>
              <a:t>data disclosure </a:t>
            </a:r>
            <a:r>
              <a:rPr lang="en-US" dirty="0" err="1">
                <a:hlinkClick r:id="rId3"/>
              </a:rPr>
              <a:t>vuln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in Google </a:t>
            </a:r>
            <a:r>
              <a:rPr lang="en-US" dirty="0" smtClean="0"/>
              <a:t>Spreadsheets; 2015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“Case </a:t>
            </a:r>
            <a:r>
              <a:rPr lang="en-US" dirty="0"/>
              <a:t>Study:  Seagate's OpenStack Swift </a:t>
            </a:r>
            <a:r>
              <a:rPr lang="en-US" dirty="0" smtClean="0"/>
              <a:t>Security” – </a:t>
            </a:r>
            <a:r>
              <a:rPr lang="en-US" dirty="0" err="1" smtClean="0"/>
              <a:t>InnoTech</a:t>
            </a:r>
            <a:r>
              <a:rPr lang="en-US" dirty="0" smtClean="0"/>
              <a:t> 2015; CSA&amp;IAPP 2014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Authored chapter “Object Storage” in the OpenStack Security </a:t>
            </a:r>
            <a:r>
              <a:rPr lang="en-US" dirty="0" smtClean="0"/>
              <a:t>Guide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Discovered CVE-2013-3627: McAfee Agent v4.6 Denial of Service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AppSec</a:t>
            </a:r>
            <a:r>
              <a:rPr lang="en-US" dirty="0" smtClean="0"/>
              <a:t> USA (OWASP) - CTF winning team – 2012 &amp; 2013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Tech blog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www.rodneybeede.com/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The </a:t>
            </a:r>
            <a:r>
              <a:rPr lang="en-US" b="1" dirty="0"/>
              <a:t>views expressed in this blog are my personal view and have not been reviewed or approved by Seagate.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7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0" y="1024646"/>
            <a:ext cx="2668621" cy="9144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dirty="0" smtClean="0"/>
              <a:t>Service, </a:t>
            </a:r>
            <a:r>
              <a:rPr lang="en-US" dirty="0" err="1" smtClean="0"/>
              <a:t>CloudTrail</a:t>
            </a:r>
            <a:endParaRPr lang="en-US" dirty="0" smtClean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API activity history</a:t>
            </a:r>
            <a:endParaRPr lang="en-US" dirty="0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CloudTrail</a:t>
            </a:r>
            <a:r>
              <a:rPr lang="en-US" dirty="0" smtClean="0"/>
              <a:t> Logs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15" y="2188610"/>
            <a:ext cx="5485771" cy="2959653"/>
          </a:xfrm>
          <a:prstGeom prst="rect">
            <a:avLst/>
          </a:prstGeom>
        </p:spPr>
      </p:pic>
      <p:sp>
        <p:nvSpPr>
          <p:cNvPr id="6" name="Content Placeholder 15"/>
          <p:cNvSpPr txBox="1">
            <a:spLocks/>
          </p:cNvSpPr>
          <p:nvPr/>
        </p:nvSpPr>
        <p:spPr>
          <a:xfrm>
            <a:off x="609600" y="1040861"/>
            <a:ext cx="3683540" cy="10635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ts val="1200"/>
              </a:spcBef>
              <a:buFont typeface="Arial"/>
              <a:buNone/>
              <a:defRPr lang="en-US" sz="1600" b="1" kern="1000" spc="1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69863" indent="-169863" algn="l" defTabSz="457200" rtl="0" eaLnBrk="1" latinLnBrk="0" hangingPunct="1">
              <a:spcBef>
                <a:spcPts val="600"/>
              </a:spcBef>
              <a:buFont typeface="Wingdings" panose="05000000000000000000" pitchFamily="2" charset="2"/>
              <a:buChar char="§"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-137160" algn="l" defTabSz="457200" rtl="0" eaLnBrk="1" latinLnBrk="0" hangingPunct="1">
              <a:spcBef>
                <a:spcPts val="600"/>
              </a:spcBef>
              <a:buFont typeface="Lucida Grande"/>
              <a:buChar char="–"/>
              <a:defRPr lang="en-US" sz="1400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411480" indent="-137160" algn="l" defTabSz="457200" rtl="0" eaLnBrk="1" latinLnBrk="0" hangingPunct="1">
              <a:spcBef>
                <a:spcPts val="600"/>
              </a:spcBef>
              <a:buFont typeface="Arial"/>
              <a:buChar char="•"/>
              <a:defRPr lang="en-US" sz="1400" b="1" kern="10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548640" indent="-137160" algn="l" defTabSz="457200" rtl="0" eaLnBrk="1" latinLnBrk="0" hangingPunct="1">
              <a:spcBef>
                <a:spcPts val="600"/>
              </a:spcBef>
              <a:buFont typeface="Lucida Grande"/>
              <a:buChar char="-"/>
              <a:defRPr lang="en-US" sz="1400" kern="1000" baseline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548640" indent="-13716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48640" indent="-13716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548640" indent="-13716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548640" indent="-13716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­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First 7-days searchable in AWS itself</a:t>
            </a:r>
          </a:p>
          <a:p>
            <a:pPr marL="512763" lvl="1" indent="-342900"/>
            <a:r>
              <a:rPr lang="en-US" sz="1400" dirty="0" smtClean="0"/>
              <a:t>&gt; 7 days stored only as .json.gz in S3</a:t>
            </a:r>
          </a:p>
          <a:p>
            <a:pPr marL="512763" lvl="1" indent="-342900"/>
            <a:r>
              <a:rPr lang="en-US" sz="1400" dirty="0" smtClean="0"/>
              <a:t>Not </a:t>
            </a:r>
            <a:r>
              <a:rPr lang="en-US" sz="1400" dirty="0" err="1" smtClean="0"/>
              <a:t>CloudWatch</a:t>
            </a:r>
            <a:r>
              <a:rPr lang="en-US" sz="1400" dirty="0" smtClean="0"/>
              <a:t> service (costs extra)</a:t>
            </a:r>
          </a:p>
        </p:txBody>
      </p:sp>
    </p:spTree>
    <p:extLst>
      <p:ext uri="{BB962C8B-B14F-4D97-AF65-F5344CB8AC3E}">
        <p14:creationId xmlns:p14="http://schemas.microsoft.com/office/powerpoint/2010/main" val="750545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You should secure a production </a:t>
            </a:r>
            <a:r>
              <a:rPr lang="en-US" dirty="0" err="1" smtClean="0"/>
              <a:t>Kibana</a:t>
            </a:r>
            <a:endParaRPr lang="en-US" dirty="0" smtClean="0"/>
          </a:p>
          <a:p>
            <a:pPr marL="512763" lvl="1" indent="-342900"/>
            <a:r>
              <a:rPr lang="en-US" dirty="0" smtClean="0"/>
              <a:t>This configuration leaves it open </a:t>
            </a:r>
            <a:r>
              <a:rPr lang="en-US" i="1" u="sng" dirty="0" smtClean="0"/>
              <a:t>without</a:t>
            </a:r>
            <a:r>
              <a:rPr lang="en-US" dirty="0" smtClean="0"/>
              <a:t> authentication</a:t>
            </a:r>
          </a:p>
          <a:p>
            <a:pPr marL="512763" lvl="1" indent="-342900"/>
            <a:r>
              <a:rPr lang="en-US" dirty="0" smtClean="0"/>
              <a:t>Most orgs bind to localhost</a:t>
            </a:r>
          </a:p>
          <a:p>
            <a:pPr marL="512763" lvl="1" indent="-342900"/>
            <a:r>
              <a:rPr lang="en-US" dirty="0" smtClean="0"/>
              <a:t>Front-end with Apache/Nginx for org </a:t>
            </a:r>
            <a:r>
              <a:rPr lang="en-US" dirty="0" err="1" smtClean="0"/>
              <a:t>auth</a:t>
            </a:r>
            <a:r>
              <a:rPr lang="en-US" dirty="0" smtClean="0"/>
              <a:t> (e.g. SSO)</a:t>
            </a:r>
          </a:p>
          <a:p>
            <a:pPr marL="512763" lvl="1" indent="-342900"/>
            <a:r>
              <a:rPr lang="en-US" dirty="0" err="1" smtClean="0"/>
              <a:t>Kibana</a:t>
            </a:r>
            <a:r>
              <a:rPr lang="en-US" dirty="0" smtClean="0"/>
              <a:t> security hardening out-of-scope for this course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sudo</a:t>
            </a:r>
            <a:r>
              <a:rPr lang="en-US" dirty="0" smtClean="0"/>
              <a:t> vi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kibana</a:t>
            </a:r>
            <a:r>
              <a:rPr lang="en-US" dirty="0" smtClean="0"/>
              <a:t>/</a:t>
            </a:r>
            <a:r>
              <a:rPr lang="en-US" dirty="0" err="1" smtClean="0"/>
              <a:t>kibana.yml</a:t>
            </a:r>
            <a:endParaRPr lang="en-US" dirty="0" smtClean="0"/>
          </a:p>
          <a:p>
            <a:pPr marL="512763" lvl="1" indent="-342900"/>
            <a:r>
              <a:rPr lang="en-US" dirty="0" smtClean="0"/>
              <a:t>Be careful to not mess up whitespace as </a:t>
            </a:r>
            <a:r>
              <a:rPr lang="en-US" dirty="0" err="1" smtClean="0"/>
              <a:t>yaml</a:t>
            </a:r>
            <a:r>
              <a:rPr lang="en-US" dirty="0" smtClean="0"/>
              <a:t> is sensitive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Uncomment &amp; modify  </a:t>
            </a:r>
            <a:r>
              <a:rPr lang="en-US" b="0" dirty="0" smtClean="0"/>
              <a:t>#</a:t>
            </a:r>
            <a:r>
              <a:rPr lang="en-US" b="0" dirty="0" err="1" smtClean="0"/>
              <a:t>server.host</a:t>
            </a:r>
            <a:r>
              <a:rPr lang="en-US" b="0" dirty="0" smtClean="0"/>
              <a:t>: “localhost” </a:t>
            </a:r>
            <a:r>
              <a:rPr lang="en-US" dirty="0" smtClean="0"/>
              <a:t>to</a:t>
            </a:r>
          </a:p>
          <a:p>
            <a:pPr marL="512763" lvl="1" indent="-342900"/>
            <a:r>
              <a:rPr lang="en-US" dirty="0" err="1" smtClean="0"/>
              <a:t>server.host</a:t>
            </a:r>
            <a:r>
              <a:rPr lang="en-US" dirty="0" smtClean="0"/>
              <a:t>: “0.0.0.0”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Save your changes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 smtClean="0"/>
              <a:t>Kibana</a:t>
            </a:r>
            <a:r>
              <a:rPr lang="en-US" dirty="0" smtClean="0"/>
              <a:t> for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235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This may be the correct setting already</a:t>
            </a:r>
          </a:p>
          <a:p>
            <a:pPr marL="512763" lvl="1" indent="-342900"/>
            <a:r>
              <a:rPr lang="en-US" dirty="0" smtClean="0"/>
              <a:t>For this class demo</a:t>
            </a:r>
          </a:p>
          <a:p>
            <a:pPr marL="512763" lvl="1" indent="-342900"/>
            <a:r>
              <a:rPr lang="en-US" dirty="0" smtClean="0"/>
              <a:t>In production you’ll want more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smtClean="0"/>
              <a:t>vi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elasticsearch</a:t>
            </a:r>
            <a:r>
              <a:rPr lang="en-US" dirty="0" smtClean="0"/>
              <a:t>/</a:t>
            </a:r>
            <a:r>
              <a:rPr lang="en-US" dirty="0" err="1" smtClean="0"/>
              <a:t>jvm.options</a:t>
            </a:r>
            <a:endParaRPr lang="en-US" dirty="0" smtClean="0"/>
          </a:p>
          <a:p>
            <a:pPr marL="512763" lvl="1" indent="-342900"/>
            <a:r>
              <a:rPr lang="en-US" dirty="0" smtClean="0"/>
              <a:t>-Xmx2g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Save your changes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Adjust </a:t>
            </a:r>
            <a:r>
              <a:rPr lang="en-US" dirty="0" err="1" smtClean="0"/>
              <a:t>ElasticSearch</a:t>
            </a:r>
            <a:r>
              <a:rPr lang="en-US" dirty="0" smtClean="0"/>
              <a:t> Memory </a:t>
            </a:r>
            <a:r>
              <a:rPr lang="en-US" dirty="0" err="1" smtClean="0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37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material downloads site included copies so you can </a:t>
            </a:r>
            <a:r>
              <a:rPr lang="en-US" dirty="0" err="1" smtClean="0"/>
              <a:t>copy+paste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logstash</a:t>
            </a:r>
            <a:r>
              <a:rPr lang="en-US" dirty="0" smtClean="0"/>
              <a:t>/</a:t>
            </a:r>
            <a:r>
              <a:rPr lang="en-US" dirty="0" err="1" smtClean="0"/>
              <a:t>conf.d</a:t>
            </a:r>
            <a:r>
              <a:rPr lang="en-US" dirty="0" smtClean="0"/>
              <a:t>/filter-</a:t>
            </a:r>
            <a:r>
              <a:rPr lang="en-US" dirty="0" err="1" smtClean="0"/>
              <a:t>aws</a:t>
            </a:r>
            <a:r>
              <a:rPr lang="en-US" dirty="0" smtClean="0"/>
              <a:t>-</a:t>
            </a:r>
            <a:r>
              <a:rPr lang="en-US" dirty="0" err="1" smtClean="0"/>
              <a:t>cloudtrail.conf</a:t>
            </a:r>
            <a:endParaRPr lang="en-US" dirty="0" smtClean="0"/>
          </a:p>
          <a:p>
            <a:pPr marL="512763" lvl="1" indent="-342900"/>
            <a:r>
              <a:rPr lang="en-US" dirty="0" smtClean="0"/>
              <a:t>Modifies log entries as they are ingested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logstash</a:t>
            </a:r>
            <a:r>
              <a:rPr lang="en-US" dirty="0" smtClean="0"/>
              <a:t>/</a:t>
            </a:r>
            <a:r>
              <a:rPr lang="en-US" dirty="0" err="1" smtClean="0"/>
              <a:t>conf.d</a:t>
            </a:r>
            <a:r>
              <a:rPr lang="en-US" dirty="0" smtClean="0"/>
              <a:t>/output-</a:t>
            </a:r>
            <a:r>
              <a:rPr lang="en-US" dirty="0" err="1" smtClean="0"/>
              <a:t>aws</a:t>
            </a:r>
            <a:r>
              <a:rPr lang="en-US" dirty="0" smtClean="0"/>
              <a:t>-</a:t>
            </a:r>
            <a:r>
              <a:rPr lang="en-US" dirty="0" err="1" smtClean="0"/>
              <a:t>cloudtrail.conf</a:t>
            </a:r>
            <a:endParaRPr lang="en-US" dirty="0" smtClean="0"/>
          </a:p>
          <a:p>
            <a:pPr marL="512763" lvl="1" indent="-342900"/>
            <a:r>
              <a:rPr lang="en-US" dirty="0" smtClean="0"/>
              <a:t>Where to send them (to </a:t>
            </a:r>
            <a:r>
              <a:rPr lang="en-US" dirty="0" err="1" smtClean="0"/>
              <a:t>ElasticSearch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logstash</a:t>
            </a:r>
            <a:r>
              <a:rPr lang="en-US" dirty="0" smtClean="0"/>
              <a:t>/</a:t>
            </a:r>
            <a:r>
              <a:rPr lang="en-US" dirty="0" err="1" smtClean="0"/>
              <a:t>conf.d</a:t>
            </a:r>
            <a:r>
              <a:rPr lang="en-US" dirty="0" smtClean="0"/>
              <a:t>/output-</a:t>
            </a:r>
            <a:r>
              <a:rPr lang="en-US" dirty="0" err="1" smtClean="0"/>
              <a:t>debugging.conf</a:t>
            </a:r>
            <a:endParaRPr lang="en-US" dirty="0" smtClean="0"/>
          </a:p>
          <a:p>
            <a:pPr marL="512763" lvl="1" indent="-342900"/>
            <a:r>
              <a:rPr lang="en-US" dirty="0"/>
              <a:t>Just for debugging if you like.  Not required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logstash</a:t>
            </a:r>
            <a:r>
              <a:rPr lang="en-US" dirty="0" smtClean="0"/>
              <a:t>/</a:t>
            </a:r>
            <a:r>
              <a:rPr lang="en-US" dirty="0" err="1" smtClean="0"/>
              <a:t>conf.d</a:t>
            </a:r>
            <a:r>
              <a:rPr lang="en-US" dirty="0" smtClean="0"/>
              <a:t>/input-</a:t>
            </a:r>
            <a:r>
              <a:rPr lang="en-US" dirty="0" err="1" smtClean="0"/>
              <a:t>aws</a:t>
            </a:r>
            <a:r>
              <a:rPr lang="en-US" dirty="0" smtClean="0"/>
              <a:t>-</a:t>
            </a:r>
            <a:r>
              <a:rPr lang="en-US" dirty="0" err="1" smtClean="0"/>
              <a:t>cloudtrail-ENV.conf</a:t>
            </a:r>
            <a:endParaRPr lang="en-US" dirty="0" smtClean="0"/>
          </a:p>
          <a:p>
            <a:pPr marL="512763" lvl="1" indent="-342900"/>
            <a:r>
              <a:rPr lang="en-US" dirty="0" smtClean="0"/>
              <a:t>Tell where our S3 logs are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logstash</a:t>
            </a:r>
            <a:r>
              <a:rPr lang="en-US" dirty="0" smtClean="0"/>
              <a:t>/aws.s3_credentials.ENV.yml</a:t>
            </a:r>
          </a:p>
          <a:p>
            <a:pPr marL="512763" lvl="1" indent="-342900"/>
            <a:r>
              <a:rPr lang="en-US" dirty="0" smtClean="0"/>
              <a:t>AWS IAM credentials to access logs in S3 bucket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Logstash</a:t>
            </a:r>
            <a:r>
              <a:rPr lang="en-US" dirty="0"/>
              <a:t> to consume AWS </a:t>
            </a:r>
            <a:r>
              <a:rPr lang="en-US" dirty="0" smtClean="0"/>
              <a:t>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6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>filter </a:t>
            </a:r>
            <a:r>
              <a:rPr lang="en-US" b="0" dirty="0" smtClean="0"/>
              <a:t>{</a:t>
            </a:r>
            <a:br>
              <a:rPr lang="en-US" b="0" dirty="0" smtClean="0"/>
            </a:br>
            <a:r>
              <a:rPr lang="en-US" b="0" dirty="0" smtClean="0"/>
              <a:t>  </a:t>
            </a:r>
            <a:r>
              <a:rPr lang="en-US" b="0" dirty="0"/>
              <a:t>if [type] == "</a:t>
            </a:r>
            <a:r>
              <a:rPr lang="en-US" b="0" dirty="0" err="1"/>
              <a:t>cloudtrail</a:t>
            </a:r>
            <a:r>
              <a:rPr lang="en-US" b="0" dirty="0"/>
              <a:t>" </a:t>
            </a:r>
            <a:r>
              <a:rPr lang="en-US" b="0" dirty="0" smtClean="0"/>
              <a:t>{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if ! [</a:t>
            </a:r>
            <a:r>
              <a:rPr lang="en-US" b="0" dirty="0" err="1"/>
              <a:t>ingest_time</a:t>
            </a:r>
            <a:r>
              <a:rPr lang="en-US" b="0" dirty="0"/>
              <a:t>] </a:t>
            </a:r>
            <a:r>
              <a:rPr lang="en-US" b="0" dirty="0" smtClean="0"/>
              <a:t>{</a:t>
            </a:r>
            <a:br>
              <a:rPr lang="en-US" b="0" dirty="0" smtClean="0"/>
            </a:br>
            <a:r>
              <a:rPr lang="en-US" b="0" dirty="0" smtClean="0"/>
              <a:t>      </a:t>
            </a:r>
            <a:r>
              <a:rPr lang="en-US" b="0" dirty="0"/>
              <a:t>ruby </a:t>
            </a:r>
            <a:r>
              <a:rPr lang="en-US" b="0" dirty="0" smtClean="0"/>
              <a:t>{</a:t>
            </a:r>
            <a:br>
              <a:rPr lang="en-US" b="0" dirty="0" smtClean="0"/>
            </a:br>
            <a:r>
              <a:rPr lang="en-US" b="0" dirty="0" smtClean="0"/>
              <a:t>        </a:t>
            </a:r>
            <a:r>
              <a:rPr lang="en-US" b="0" dirty="0"/>
              <a:t>code =&gt; "</a:t>
            </a:r>
            <a:r>
              <a:rPr lang="en-US" b="0" dirty="0" err="1"/>
              <a:t>event.set</a:t>
            </a:r>
            <a:r>
              <a:rPr lang="en-US" b="0" dirty="0"/>
              <a:t>('</a:t>
            </a:r>
            <a:r>
              <a:rPr lang="en-US" b="0" dirty="0" err="1"/>
              <a:t>ingest_time</a:t>
            </a:r>
            <a:r>
              <a:rPr lang="en-US" b="0" dirty="0"/>
              <a:t>', </a:t>
            </a:r>
            <a:r>
              <a:rPr lang="en-US" b="0" dirty="0" err="1"/>
              <a:t>Time.now.utc.strftime</a:t>
            </a:r>
            <a:r>
              <a:rPr lang="en-US" b="0" dirty="0"/>
              <a:t>('%FT%TZ</a:t>
            </a:r>
            <a:r>
              <a:rPr lang="en-US" b="0" dirty="0" smtClean="0"/>
              <a:t>'))“</a:t>
            </a:r>
            <a:br>
              <a:rPr lang="en-US" b="0" dirty="0" smtClean="0"/>
            </a:br>
            <a:r>
              <a:rPr lang="en-US" b="0" dirty="0" smtClean="0"/>
              <a:t>      }</a:t>
            </a:r>
            <a:br>
              <a:rPr lang="en-US" b="0" dirty="0" smtClean="0"/>
            </a:br>
            <a:r>
              <a:rPr lang="en-US" b="0" dirty="0" smtClean="0"/>
              <a:t>    }</a:t>
            </a:r>
            <a:endParaRPr lang="en-US" b="0" dirty="0"/>
          </a:p>
          <a:p>
            <a:r>
              <a:rPr lang="en-US" b="0" dirty="0"/>
              <a:t>    # Bugs in the </a:t>
            </a:r>
            <a:r>
              <a:rPr lang="en-US" b="0" dirty="0" err="1"/>
              <a:t>logstash</a:t>
            </a:r>
            <a:r>
              <a:rPr lang="en-US" b="0" dirty="0"/>
              <a:t>-codec-</a:t>
            </a:r>
            <a:r>
              <a:rPr lang="en-US" b="0" dirty="0" err="1"/>
              <a:t>cloudtrail</a:t>
            </a:r>
            <a:r>
              <a:rPr lang="en-US" b="0" dirty="0"/>
              <a:t> (https://github.com/logstash-plugins/logstash-codec-cloudtrail</a:t>
            </a:r>
            <a:r>
              <a:rPr lang="en-US" b="0" dirty="0" smtClean="0"/>
              <a:t>)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Lead to some fields not being typed right when </a:t>
            </a:r>
            <a:r>
              <a:rPr lang="en-US" b="0" dirty="0" err="1"/>
              <a:t>logstash</a:t>
            </a:r>
            <a:r>
              <a:rPr lang="en-US" b="0" dirty="0"/>
              <a:t> dynamically creates indexes in </a:t>
            </a:r>
            <a:r>
              <a:rPr lang="en-US" b="0" dirty="0" err="1" smtClean="0"/>
              <a:t>ElasticSearch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We could use a template, but that would mean extra work keeping a custom template up-to-date with newer </a:t>
            </a:r>
            <a:r>
              <a:rPr lang="en-US" b="0" dirty="0" err="1"/>
              <a:t>logstash</a:t>
            </a:r>
            <a:r>
              <a:rPr lang="en-US" b="0" dirty="0"/>
              <a:t> </a:t>
            </a:r>
            <a:r>
              <a:rPr lang="en-US" b="0" dirty="0" smtClean="0"/>
              <a:t>versions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</a:t>
            </a:r>
            <a:r>
              <a:rPr lang="en-US" b="0" dirty="0" smtClean="0"/>
              <a:t>2017-01-24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mutate </a:t>
            </a:r>
            <a:r>
              <a:rPr lang="en-US" b="0" dirty="0" smtClean="0"/>
              <a:t>{</a:t>
            </a:r>
            <a:br>
              <a:rPr lang="en-US" b="0" dirty="0" smtClean="0"/>
            </a:br>
            <a:r>
              <a:rPr lang="en-US" b="0" dirty="0" smtClean="0"/>
              <a:t>     </a:t>
            </a:r>
            <a:r>
              <a:rPr lang="en-US" b="0" dirty="0"/>
              <a:t># Not really a useful field </a:t>
            </a:r>
            <a:r>
              <a:rPr lang="en-US" b="0" dirty="0" smtClean="0"/>
              <a:t>anyway</a:t>
            </a:r>
            <a:br>
              <a:rPr lang="en-US" b="0" dirty="0" smtClean="0"/>
            </a:br>
            <a:r>
              <a:rPr lang="en-US" b="0" dirty="0" smtClean="0"/>
              <a:t>     </a:t>
            </a:r>
            <a:r>
              <a:rPr lang="en-US" b="0" dirty="0"/>
              <a:t># </a:t>
            </a:r>
            <a:r>
              <a:rPr lang="en-US" b="0" dirty="0" err="1"/>
              <a:t>ElasticSearch</a:t>
            </a:r>
            <a:r>
              <a:rPr lang="en-US" b="0" dirty="0"/>
              <a:t> chokes because some entries look like a date while others do </a:t>
            </a:r>
            <a:r>
              <a:rPr lang="en-US" b="0" dirty="0" smtClean="0"/>
              <a:t>not</a:t>
            </a:r>
            <a:br>
              <a:rPr lang="en-US" b="0" dirty="0" smtClean="0"/>
            </a:br>
            <a:r>
              <a:rPr lang="en-US" b="0" dirty="0" smtClean="0"/>
              <a:t>     </a:t>
            </a:r>
            <a:r>
              <a:rPr lang="en-US" b="0" dirty="0" err="1"/>
              <a:t>remove_field</a:t>
            </a:r>
            <a:r>
              <a:rPr lang="en-US" b="0" dirty="0"/>
              <a:t> =&gt; [ "</a:t>
            </a:r>
            <a:r>
              <a:rPr lang="en-US" dirty="0" err="1"/>
              <a:t>apiVersion</a:t>
            </a:r>
            <a:r>
              <a:rPr lang="en-US" b="0" dirty="0"/>
              <a:t>" </a:t>
            </a:r>
            <a:r>
              <a:rPr lang="en-US" b="0" dirty="0" smtClean="0"/>
              <a:t>]</a:t>
            </a:r>
            <a:br>
              <a:rPr lang="en-US" b="0" dirty="0" smtClean="0"/>
            </a:br>
            <a:r>
              <a:rPr lang="en-US" b="0" dirty="0" smtClean="0"/>
              <a:t>    }</a:t>
            </a:r>
            <a:endParaRPr lang="en-US" b="0" dirty="0"/>
          </a:p>
          <a:p>
            <a:r>
              <a:rPr lang="en-US" b="0" dirty="0"/>
              <a:t>    # </a:t>
            </a:r>
            <a:r>
              <a:rPr lang="en-US" b="0" dirty="0" err="1"/>
              <a:t>responseElements</a:t>
            </a:r>
            <a:r>
              <a:rPr lang="en-US" b="0" dirty="0"/>
              <a:t> </a:t>
            </a:r>
            <a:r>
              <a:rPr lang="en-US" b="0" dirty="0" err="1"/>
              <a:t>json</a:t>
            </a:r>
            <a:r>
              <a:rPr lang="en-US" b="0" dirty="0"/>
              <a:t> is sometimes an object and sometimes a simple string (i.e. null</a:t>
            </a:r>
            <a:r>
              <a:rPr lang="en-US" b="0" dirty="0" smtClean="0"/>
              <a:t>)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</a:t>
            </a:r>
            <a:r>
              <a:rPr lang="en-US" b="0" dirty="0" err="1"/>
              <a:t>logstash</a:t>
            </a:r>
            <a:r>
              <a:rPr lang="en-US" b="0" dirty="0"/>
              <a:t>-codec-</a:t>
            </a:r>
            <a:r>
              <a:rPr lang="en-US" b="0" dirty="0" err="1"/>
              <a:t>cloudtrail</a:t>
            </a:r>
            <a:r>
              <a:rPr lang="en-US" b="0" dirty="0"/>
              <a:t> doesn't handle that (yet, bug) so we need to do some </a:t>
            </a:r>
            <a:r>
              <a:rPr lang="en-US" b="0" dirty="0" smtClean="0"/>
              <a:t>pre-processing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Same with </a:t>
            </a:r>
            <a:r>
              <a:rPr lang="en-US" b="0" dirty="0" err="1"/>
              <a:t>requestParameters</a:t>
            </a:r>
            <a:r>
              <a:rPr lang="en-US" b="0" dirty="0"/>
              <a:t>.  Thanks http://</a:t>
            </a:r>
            <a:r>
              <a:rPr lang="en-US" b="0" dirty="0" smtClean="0"/>
              <a:t>techblog.mdsol.com/2014/01/27/parsing-amazon-cloudtrail-json-logs-with-a-customized-logstash-build.html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ruby </a:t>
            </a:r>
            <a:r>
              <a:rPr lang="en-US" b="0" dirty="0" smtClean="0"/>
              <a:t>{</a:t>
            </a:r>
            <a:br>
              <a:rPr lang="en-US" b="0" dirty="0" smtClean="0"/>
            </a:br>
            <a:r>
              <a:rPr lang="en-US" b="0" dirty="0" smtClean="0"/>
              <a:t>      </a:t>
            </a:r>
            <a:r>
              <a:rPr lang="en-US" b="0" dirty="0"/>
              <a:t># Force the fields to be entire strings and not objects so we still get the </a:t>
            </a:r>
            <a:r>
              <a:rPr lang="en-US" b="0" dirty="0" smtClean="0"/>
              <a:t>data</a:t>
            </a:r>
            <a:br>
              <a:rPr lang="en-US" b="0" dirty="0" smtClean="0"/>
            </a:br>
            <a:r>
              <a:rPr lang="en-US" b="0" dirty="0" smtClean="0"/>
              <a:t>      </a:t>
            </a:r>
            <a:r>
              <a:rPr lang="en-US" b="0" dirty="0"/>
              <a:t>code =&gt; '["</a:t>
            </a:r>
            <a:r>
              <a:rPr lang="en-US" dirty="0" err="1"/>
              <a:t>responseElements</a:t>
            </a:r>
            <a:r>
              <a:rPr lang="en-US" b="0" dirty="0"/>
              <a:t>","</a:t>
            </a:r>
            <a:r>
              <a:rPr lang="en-US" b="0" dirty="0" err="1"/>
              <a:t>requestParameters</a:t>
            </a:r>
            <a:r>
              <a:rPr lang="en-US" b="0" dirty="0"/>
              <a:t>"].each { |field| </a:t>
            </a:r>
            <a:r>
              <a:rPr lang="en-US" b="0" dirty="0" err="1"/>
              <a:t>event.set</a:t>
            </a:r>
            <a:r>
              <a:rPr lang="en-US" b="0" dirty="0"/>
              <a:t>(field, </a:t>
            </a:r>
            <a:r>
              <a:rPr lang="en-US" b="0" dirty="0" err="1"/>
              <a:t>event.get</a:t>
            </a:r>
            <a:r>
              <a:rPr lang="en-US" b="0" dirty="0"/>
              <a:t>(field).inspect) </a:t>
            </a:r>
            <a:r>
              <a:rPr lang="en-US" b="0" dirty="0" smtClean="0"/>
              <a:t>}‘</a:t>
            </a:r>
            <a:br>
              <a:rPr lang="en-US" b="0" dirty="0" smtClean="0"/>
            </a:br>
            <a:r>
              <a:rPr lang="en-US" b="0" dirty="0" smtClean="0"/>
              <a:t>    }</a:t>
            </a:r>
            <a:br>
              <a:rPr lang="en-US" b="0" dirty="0" smtClean="0"/>
            </a:br>
            <a:r>
              <a:rPr lang="en-US" b="0" dirty="0" smtClean="0"/>
              <a:t>  }</a:t>
            </a:r>
            <a:br>
              <a:rPr lang="en-US" b="0" dirty="0" smtClean="0"/>
            </a:br>
            <a:r>
              <a:rPr lang="en-US" b="0" dirty="0" smtClean="0"/>
              <a:t>}</a:t>
            </a:r>
            <a:endParaRPr lang="en-US" b="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logstash</a:t>
            </a:r>
            <a:r>
              <a:rPr lang="en-US" dirty="0" smtClean="0"/>
              <a:t>/</a:t>
            </a:r>
            <a:r>
              <a:rPr lang="en-US" dirty="0" err="1" smtClean="0"/>
              <a:t>conf.d</a:t>
            </a:r>
            <a:r>
              <a:rPr lang="en-US" dirty="0" smtClean="0"/>
              <a:t>/filter-</a:t>
            </a:r>
            <a:r>
              <a:rPr lang="en-US" dirty="0" err="1" smtClean="0"/>
              <a:t>aws</a:t>
            </a:r>
            <a:r>
              <a:rPr lang="en-US" dirty="0" smtClean="0"/>
              <a:t>-</a:t>
            </a:r>
            <a:r>
              <a:rPr lang="en-US" dirty="0" err="1" smtClean="0"/>
              <a:t>cloudtrail.conf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491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/>
          </a:bodyPr>
          <a:lstStyle/>
          <a:p>
            <a:r>
              <a:rPr lang="en-US" b="0" dirty="0"/>
              <a:t>output {</a:t>
            </a:r>
          </a:p>
          <a:p>
            <a:r>
              <a:rPr lang="en-US" b="0" dirty="0"/>
              <a:t>  </a:t>
            </a:r>
            <a:r>
              <a:rPr lang="en-US" b="0" dirty="0" err="1"/>
              <a:t>elasticsearch</a:t>
            </a:r>
            <a:r>
              <a:rPr lang="en-US" b="0" dirty="0"/>
              <a:t> {</a:t>
            </a:r>
          </a:p>
          <a:p>
            <a:r>
              <a:rPr lang="en-US" b="0" dirty="0"/>
              <a:t>    hosts =&gt; ["</a:t>
            </a:r>
            <a:r>
              <a:rPr lang="en-US" dirty="0"/>
              <a:t>localhost:9200</a:t>
            </a:r>
            <a:r>
              <a:rPr lang="en-US" b="0" dirty="0"/>
              <a:t>"]</a:t>
            </a:r>
          </a:p>
          <a:p>
            <a:r>
              <a:rPr lang="en-US" b="0" dirty="0"/>
              <a:t>    </a:t>
            </a:r>
            <a:r>
              <a:rPr lang="en-US" b="0" dirty="0" err="1"/>
              <a:t>manage_template</a:t>
            </a:r>
            <a:r>
              <a:rPr lang="en-US" b="0" dirty="0"/>
              <a:t> =&gt; false</a:t>
            </a:r>
          </a:p>
          <a:p>
            <a:r>
              <a:rPr lang="en-US" b="0" dirty="0"/>
              <a:t>    index =&gt; "</a:t>
            </a:r>
            <a:r>
              <a:rPr lang="en-US" dirty="0" err="1"/>
              <a:t>cloudtrail</a:t>
            </a:r>
            <a:r>
              <a:rPr lang="en-US" dirty="0"/>
              <a:t>-%{+YYYY.MM.dd}</a:t>
            </a:r>
            <a:r>
              <a:rPr lang="en-US" b="0" dirty="0"/>
              <a:t>"</a:t>
            </a:r>
          </a:p>
          <a:p>
            <a:r>
              <a:rPr lang="en-US" b="0" dirty="0"/>
              <a:t>  }</a:t>
            </a:r>
          </a:p>
          <a:p>
            <a:r>
              <a:rPr lang="en-US" b="0" dirty="0"/>
              <a:t>}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logstash</a:t>
            </a:r>
            <a:r>
              <a:rPr lang="en-US" dirty="0"/>
              <a:t>/</a:t>
            </a:r>
            <a:r>
              <a:rPr lang="en-US" dirty="0" err="1"/>
              <a:t>conf.d</a:t>
            </a:r>
            <a:r>
              <a:rPr lang="en-US" dirty="0"/>
              <a:t>/output-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cloudtrail.conf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49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/>
          </a:bodyPr>
          <a:lstStyle/>
          <a:p>
            <a:r>
              <a:rPr lang="en-US" b="0" dirty="0"/>
              <a:t>output {</a:t>
            </a:r>
          </a:p>
          <a:p>
            <a:r>
              <a:rPr lang="en-US" b="0" dirty="0"/>
              <a:t>  file {</a:t>
            </a:r>
          </a:p>
          <a:p>
            <a:r>
              <a:rPr lang="en-US" b="0" dirty="0"/>
              <a:t>    path =&gt; "/</a:t>
            </a:r>
            <a:r>
              <a:rPr lang="en-US" b="0" dirty="0" err="1"/>
              <a:t>tmp</a:t>
            </a:r>
            <a:r>
              <a:rPr lang="en-US" b="0" dirty="0"/>
              <a:t>/</a:t>
            </a:r>
            <a:r>
              <a:rPr lang="en-US" b="0" dirty="0" err="1"/>
              <a:t>logstash.dump</a:t>
            </a:r>
            <a:r>
              <a:rPr lang="en-US" b="0" dirty="0"/>
              <a:t>"</a:t>
            </a:r>
          </a:p>
          <a:p>
            <a:r>
              <a:rPr lang="en-US" b="0" dirty="0"/>
              <a:t>  }</a:t>
            </a:r>
          </a:p>
          <a:p>
            <a:r>
              <a:rPr lang="en-US" b="0" dirty="0"/>
              <a:t>}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logstash</a:t>
            </a:r>
            <a:r>
              <a:rPr lang="en-US" dirty="0"/>
              <a:t>/</a:t>
            </a:r>
            <a:r>
              <a:rPr lang="en-US" dirty="0" err="1"/>
              <a:t>conf.d</a:t>
            </a:r>
            <a:r>
              <a:rPr lang="en-US" dirty="0"/>
              <a:t>/output-</a:t>
            </a:r>
            <a:r>
              <a:rPr lang="en-US" dirty="0" err="1"/>
              <a:t>debugging.conf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55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input </a:t>
            </a:r>
            <a:r>
              <a:rPr lang="en-US" b="0" dirty="0" smtClean="0"/>
              <a:t>{</a:t>
            </a:r>
            <a:br>
              <a:rPr lang="en-US" b="0" dirty="0" smtClean="0"/>
            </a:br>
            <a:r>
              <a:rPr lang="en-US" b="0" dirty="0" smtClean="0"/>
              <a:t>  </a:t>
            </a:r>
            <a:r>
              <a:rPr lang="en-US" b="0" dirty="0"/>
              <a:t>s3 </a:t>
            </a:r>
            <a:r>
              <a:rPr lang="en-US" b="0" dirty="0" smtClean="0"/>
              <a:t>{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bucket =&gt; "</a:t>
            </a:r>
            <a:r>
              <a:rPr lang="en-US" dirty="0" err="1" smtClean="0">
                <a:solidFill>
                  <a:srgbClr val="FFC000"/>
                </a:solidFill>
              </a:rPr>
              <a:t>myorg</a:t>
            </a:r>
            <a:r>
              <a:rPr lang="en-US" dirty="0" smtClean="0">
                <a:solidFill>
                  <a:srgbClr val="FFC000"/>
                </a:solidFill>
              </a:rPr>
              <a:t>-</a:t>
            </a:r>
            <a:r>
              <a:rPr lang="en-US" dirty="0" err="1" smtClean="0">
                <a:solidFill>
                  <a:srgbClr val="FFC000"/>
                </a:solidFill>
              </a:rPr>
              <a:t>aws</a:t>
            </a:r>
            <a:r>
              <a:rPr lang="en-US" dirty="0" smtClean="0">
                <a:solidFill>
                  <a:srgbClr val="FFC000"/>
                </a:solidFill>
              </a:rPr>
              <a:t>-security-logs</a:t>
            </a:r>
            <a:r>
              <a:rPr lang="en-US" b="0" dirty="0" smtClean="0"/>
              <a:t>”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Do NOT use </a:t>
            </a:r>
            <a:r>
              <a:rPr lang="en-US" b="0" dirty="0" err="1"/>
              <a:t>access_key_id</a:t>
            </a:r>
            <a:r>
              <a:rPr lang="en-US" b="0" dirty="0"/>
              <a:t> or </a:t>
            </a:r>
            <a:r>
              <a:rPr lang="en-US" b="0" dirty="0" err="1"/>
              <a:t>secret_access_key</a:t>
            </a:r>
            <a:r>
              <a:rPr lang="en-US" b="0" dirty="0"/>
              <a:t> or </a:t>
            </a:r>
            <a:r>
              <a:rPr lang="en-US" b="0" dirty="0" err="1" smtClean="0"/>
              <a:t>session_token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Use </a:t>
            </a:r>
            <a:r>
              <a:rPr lang="en-US" b="0" dirty="0" err="1"/>
              <a:t>aws_credentials_file</a:t>
            </a:r>
            <a:r>
              <a:rPr lang="en-US" b="0" dirty="0"/>
              <a:t> </a:t>
            </a:r>
            <a:r>
              <a:rPr lang="en-US" b="0" dirty="0" smtClean="0"/>
              <a:t>instead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</a:t>
            </a:r>
            <a:r>
              <a:rPr lang="en-US" b="0" dirty="0">
                <a:hlinkClick r:id="rId2"/>
              </a:rPr>
              <a:t>https://</a:t>
            </a:r>
            <a:r>
              <a:rPr lang="en-US" b="0" dirty="0" smtClean="0">
                <a:hlinkClick r:id="rId2"/>
              </a:rPr>
              <a:t>www.elastic.co/guide/en/logstash/5.1/plugins-inputs-s3.html#plugins-inputs-s3-aws_credentials_file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</a:t>
            </a:r>
            <a:r>
              <a:rPr lang="en-US" b="0" dirty="0" smtClean="0"/>
              <a:t>You should auto-rotate your API key and file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 err="1"/>
              <a:t>aws_credentials_file</a:t>
            </a:r>
            <a:r>
              <a:rPr lang="en-US" b="0" dirty="0"/>
              <a:t> =&gt; </a:t>
            </a:r>
            <a:r>
              <a:rPr lang="en-US" dirty="0"/>
              <a:t>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logstash</a:t>
            </a:r>
            <a:r>
              <a:rPr lang="en-US" dirty="0" smtClean="0"/>
              <a:t>/aws.s3_credentials.ENV.yml</a:t>
            </a:r>
            <a:r>
              <a:rPr lang="en-US" b="0" dirty="0" smtClean="0"/>
              <a:t>“</a:t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To avoid nil errors since digests are not event records we </a:t>
            </a:r>
            <a:r>
              <a:rPr lang="en-US" b="0" dirty="0" smtClean="0"/>
              <a:t>log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 err="1"/>
              <a:t>exclude_pattern</a:t>
            </a:r>
            <a:r>
              <a:rPr lang="en-US" b="0" dirty="0"/>
              <a:t> =&gt; ".*\/</a:t>
            </a:r>
            <a:r>
              <a:rPr lang="en-US" dirty="0" err="1"/>
              <a:t>CloudTrail</a:t>
            </a:r>
            <a:r>
              <a:rPr lang="en-US" dirty="0"/>
              <a:t>\-Digest</a:t>
            </a:r>
            <a:r>
              <a:rPr lang="en-US" b="0" dirty="0" smtClean="0"/>
              <a:t>\/.*“</a:t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codec =&gt; "</a:t>
            </a:r>
            <a:r>
              <a:rPr lang="en-US" b="0" dirty="0" err="1" smtClean="0"/>
              <a:t>cloudtrail</a:t>
            </a:r>
            <a:r>
              <a:rPr lang="en-US" b="0" dirty="0" smtClean="0"/>
              <a:t>“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delete =&gt; </a:t>
            </a:r>
            <a:r>
              <a:rPr lang="en-US" b="0" dirty="0" smtClean="0"/>
              <a:t>false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interval =&gt; 60 # </a:t>
            </a:r>
            <a:r>
              <a:rPr lang="en-US" b="0" dirty="0" smtClean="0"/>
              <a:t>seconds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region is no longer strictly required for </a:t>
            </a:r>
            <a:r>
              <a:rPr lang="en-US" b="0" dirty="0" smtClean="0"/>
              <a:t>AWS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# We just let the APIs use their built-in default which still gets us all </a:t>
            </a:r>
            <a:r>
              <a:rPr lang="en-US" b="0" dirty="0" smtClean="0"/>
              <a:t>regions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 err="1"/>
              <a:t>sincedb_path</a:t>
            </a:r>
            <a:r>
              <a:rPr lang="en-US" b="0" dirty="0"/>
              <a:t> =&gt; </a:t>
            </a:r>
            <a:r>
              <a:rPr lang="en-US" dirty="0">
                <a:solidFill>
                  <a:srgbClr val="FFC000"/>
                </a:solidFill>
              </a:rPr>
              <a:t>"/</a:t>
            </a:r>
            <a:r>
              <a:rPr lang="en-US" dirty="0" err="1" smtClean="0">
                <a:solidFill>
                  <a:srgbClr val="FFC000"/>
                </a:solidFill>
              </a:rPr>
              <a:t>var</a:t>
            </a:r>
            <a:r>
              <a:rPr lang="en-US" dirty="0" smtClean="0">
                <a:solidFill>
                  <a:srgbClr val="FFC000"/>
                </a:solidFill>
              </a:rPr>
              <a:t>/log/</a:t>
            </a:r>
            <a:r>
              <a:rPr lang="en-US" dirty="0" err="1" smtClean="0">
                <a:solidFill>
                  <a:srgbClr val="FFC000"/>
                </a:solidFill>
              </a:rPr>
              <a:t>logstash</a:t>
            </a:r>
            <a:r>
              <a:rPr lang="en-US" dirty="0" smtClean="0">
                <a:solidFill>
                  <a:srgbClr val="FFC000"/>
                </a:solidFill>
              </a:rPr>
              <a:t>/</a:t>
            </a:r>
            <a:r>
              <a:rPr lang="en-US" dirty="0" err="1" smtClean="0">
                <a:solidFill>
                  <a:srgbClr val="FFC000"/>
                </a:solidFill>
              </a:rPr>
              <a:t>aws.cloudtrail.ENV.sincedb</a:t>
            </a:r>
            <a:r>
              <a:rPr lang="en-US" b="0" dirty="0" smtClean="0"/>
              <a:t>“</a:t>
            </a:r>
            <a:br>
              <a:rPr lang="en-US" b="0" dirty="0" smtClean="0"/>
            </a:br>
            <a:r>
              <a:rPr lang="en-US" b="0" dirty="0" smtClean="0"/>
              <a:t>    </a:t>
            </a:r>
            <a:r>
              <a:rPr lang="en-US" b="0" dirty="0"/>
              <a:t>type =&gt; "</a:t>
            </a:r>
            <a:r>
              <a:rPr lang="en-US" b="0" dirty="0" err="1" smtClean="0"/>
              <a:t>cloudtrail</a:t>
            </a:r>
            <a:r>
              <a:rPr lang="en-US" b="0" dirty="0" smtClean="0"/>
              <a:t>“</a:t>
            </a:r>
            <a:br>
              <a:rPr lang="en-US" b="0" dirty="0" smtClean="0"/>
            </a:br>
            <a:r>
              <a:rPr lang="en-US" b="0" dirty="0" smtClean="0"/>
              <a:t>  }</a:t>
            </a:r>
            <a:br>
              <a:rPr lang="en-US" b="0" dirty="0" smtClean="0"/>
            </a:br>
            <a:r>
              <a:rPr lang="en-US" b="0" dirty="0" smtClean="0"/>
              <a:t>}</a:t>
            </a:r>
            <a:endParaRPr lang="en-US" b="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logstash</a:t>
            </a:r>
            <a:r>
              <a:rPr lang="en-US" dirty="0"/>
              <a:t>/</a:t>
            </a:r>
            <a:r>
              <a:rPr lang="en-US" dirty="0" err="1"/>
              <a:t>conf.d</a:t>
            </a:r>
            <a:r>
              <a:rPr lang="en-US" dirty="0"/>
              <a:t>/input-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cloudtrail-ENV.conf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6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/>
          </a:bodyPr>
          <a:lstStyle/>
          <a:p>
            <a:r>
              <a:rPr lang="en-US" b="0" dirty="0"/>
              <a:t>:</a:t>
            </a:r>
            <a:r>
              <a:rPr lang="en-US" b="0" dirty="0" err="1"/>
              <a:t>access_key_id</a:t>
            </a:r>
            <a:r>
              <a:rPr lang="en-US" b="0" dirty="0"/>
              <a:t>: "</a:t>
            </a:r>
            <a:r>
              <a:rPr lang="en-US" dirty="0">
                <a:solidFill>
                  <a:srgbClr val="FFC000"/>
                </a:solidFill>
              </a:rPr>
              <a:t>AKIAJT2BUHFK5XVBXX6A</a:t>
            </a:r>
            <a:r>
              <a:rPr lang="en-US" b="0" dirty="0"/>
              <a:t>"</a:t>
            </a:r>
          </a:p>
          <a:p>
            <a:r>
              <a:rPr lang="en-US" b="0" dirty="0"/>
              <a:t>:</a:t>
            </a:r>
            <a:r>
              <a:rPr lang="en-US" b="0" dirty="0" err="1"/>
              <a:t>secret_access_key</a:t>
            </a:r>
            <a:r>
              <a:rPr lang="en-US" b="0" dirty="0"/>
              <a:t>: "</a:t>
            </a:r>
            <a:r>
              <a:rPr lang="en-US" dirty="0" smtClean="0">
                <a:solidFill>
                  <a:srgbClr val="FFC000"/>
                </a:solidFill>
              </a:rPr>
              <a:t>abcdefghijklmnopqrstuvwxyz1234567890/ABC</a:t>
            </a:r>
            <a:r>
              <a:rPr lang="en-US" b="0" dirty="0" smtClean="0"/>
              <a:t>“</a:t>
            </a:r>
          </a:p>
          <a:p>
            <a:endParaRPr lang="en-US" b="0" dirty="0"/>
          </a:p>
          <a:p>
            <a:endParaRPr lang="en-US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Each environment (aka AWS business account) has separate credential file</a:t>
            </a:r>
            <a:endParaRPr lang="en-US" b="0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logstash</a:t>
            </a:r>
            <a:r>
              <a:rPr lang="en-US" dirty="0" smtClean="0"/>
              <a:t>/aws.s3_credentials.ENV.yml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585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Default package doesn’t do this for you oddly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chown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root:logstash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u+rw,g-w,o-rwx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the configuration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9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AWS does offer their own </a:t>
            </a:r>
            <a:r>
              <a:rPr lang="en-US" dirty="0" err="1" smtClean="0"/>
              <a:t>ElasticSearch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SaaS model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Click to deploy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Pay as you go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Runs inside AWS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May actually be appropriate for your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F0"/>
                </a:solidFill>
              </a:rPr>
              <a:t>Why an Off-Cloud-Premise ELK then?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Central org-wide log collection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Your </a:t>
            </a:r>
            <a:r>
              <a:rPr lang="en-US" dirty="0" err="1" smtClean="0"/>
              <a:t>on-premise</a:t>
            </a:r>
            <a:r>
              <a:rPr lang="en-US" dirty="0" smtClean="0"/>
              <a:t> data center logs &amp; AWS logs in 1 place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Backup copy of AWS logs in your data center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Useful if attacker compromise were to wipe out your AWS logs &amp;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6007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&amp; Benefit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9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daemon-reload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enable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elasticsearch</a:t>
            </a:r>
            <a:endParaRPr lang="en-US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enable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enable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kibana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elasticsearch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endParaRPr 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systemctl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 </a:t>
            </a: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kibana</a:t>
            </a:r>
            <a:endParaRPr lang="en-US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tail -F /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logstash</a:t>
            </a:r>
            <a:r>
              <a:rPr 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/logstash-plain.log</a:t>
            </a:r>
            <a:endParaRPr lang="en-US" b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0" dirty="0" smtClean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85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Break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4891" y="1317738"/>
            <a:ext cx="3362528" cy="107722"/>
          </a:xfrm>
        </p:spPr>
        <p:txBody>
          <a:bodyPr>
            <a:normAutofit/>
          </a:bodyPr>
          <a:lstStyle/>
          <a:p>
            <a:r>
              <a:rPr lang="en-US" sz="500" dirty="0"/>
              <a:t>By CMBJ (Own work, </a:t>
            </a:r>
            <a:r>
              <a:rPr lang="en-US" sz="500" dirty="0" err="1"/>
              <a:t>Stalewarning.svg</a:t>
            </a:r>
            <a:r>
              <a:rPr lang="en-US" sz="500" dirty="0"/>
              <a:t>) [Public domain], via Wikimedia Commons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Slides &amp; Materials are available online for download for this course.</a:t>
            </a:r>
            <a:endParaRPr 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9" b="15979"/>
          <a:stretch>
            <a:fillRect/>
          </a:stretch>
        </p:blipFill>
        <p:spPr>
          <a:xfrm>
            <a:off x="444891" y="275617"/>
            <a:ext cx="2667001" cy="1020764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1" y="2488758"/>
            <a:ext cx="2286000" cy="1692783"/>
          </a:xfrm>
          <a:prstGeom prst="rect">
            <a:avLst/>
          </a:prstGeom>
        </p:spPr>
      </p:pic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44891" y="4181541"/>
            <a:ext cx="2286000" cy="107722"/>
          </a:xfrm>
        </p:spPr>
        <p:txBody>
          <a:bodyPr>
            <a:normAutofit/>
          </a:bodyPr>
          <a:lstStyle/>
          <a:p>
            <a:r>
              <a:rPr lang="en-US" sz="500" dirty="0"/>
              <a:t>By City of Vancouver </a:t>
            </a:r>
            <a:r>
              <a:rPr lang="en-US" sz="500" dirty="0" err="1" smtClean="0"/>
              <a:t>Archives;”</a:t>
            </a:r>
            <a:r>
              <a:rPr lang="en-US" sz="500" dirty="0" err="1" smtClean="0">
                <a:hlinkClick r:id="rId4"/>
              </a:rPr>
              <a:t>Intermission</a:t>
            </a:r>
            <a:r>
              <a:rPr lang="en-US" sz="500" dirty="0" smtClean="0"/>
              <a:t>”; 28 Nov 2012; </a:t>
            </a:r>
            <a:r>
              <a:rPr lang="en-US" sz="500" dirty="0" smtClean="0">
                <a:hlinkClick r:id="rId5"/>
              </a:rPr>
              <a:t>CC BY 2.0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506071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fwKBDPpvcuO6Wz3w1xDTDohqxjy7d2V2XJHvKdntGx5v28rzF1xszOhft6OCTD34BB52SqcDwrTWd7l2JFA4eYm51yPlYZMn-eEG1fjrJcvgBSZfS6n5i8DoTetzYJ2rd5Z6jUu-4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4896803"/>
            <a:ext cx="304800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9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00" y="0"/>
            <a:ext cx="5997600" cy="513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95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As your root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My Security Credentials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Access Keys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New Access Key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Make Inactive</a:t>
            </a:r>
          </a:p>
          <a:p>
            <a:pPr marL="512763" lvl="1" indent="-342900"/>
            <a:r>
              <a:rPr lang="en-US" dirty="0" smtClean="0"/>
              <a:t>So you don’t get </a:t>
            </a:r>
            <a:r>
              <a:rPr lang="en-US" dirty="0" err="1" smtClean="0"/>
              <a:t>pwned</a:t>
            </a:r>
            <a:r>
              <a:rPr lang="en-US" dirty="0" smtClean="0"/>
              <a:t> later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some security events in </a:t>
            </a:r>
            <a:r>
              <a:rPr lang="en-US" dirty="0" smtClean="0"/>
              <a:t>AWS - 1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15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IAM, Dashboard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Note your IAM users login URL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/>
              <a:t>https</a:t>
            </a:r>
            <a:r>
              <a:rPr lang="en-US" dirty="0" smtClean="0"/>
              <a:t>://</a:t>
            </a:r>
            <a:r>
              <a:rPr lang="en-US" dirty="0" smtClean="0">
                <a:solidFill>
                  <a:schemeClr val="accent4"/>
                </a:solidFill>
              </a:rPr>
              <a:t>1234567890</a:t>
            </a:r>
            <a:r>
              <a:rPr lang="en-US" dirty="0" smtClean="0"/>
              <a:t>.signin.aws.amazon.com/console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 out of the AWS Management Console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Login as </a:t>
            </a:r>
            <a:r>
              <a:rPr lang="en-US" b="0" dirty="0" err="1" smtClean="0">
                <a:sym typeface="Wingdings" panose="05000000000000000000" pitchFamily="2" charset="2"/>
              </a:rPr>
              <a:t>opsadmin</a:t>
            </a:r>
            <a:endParaRPr lang="en-US" b="0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IAM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ym typeface="Wingdings" panose="05000000000000000000" pitchFamily="2" charset="2"/>
              </a:rPr>
              <a:t>opsadmin</a:t>
            </a:r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Credentials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Create access key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some security events in </a:t>
            </a:r>
            <a:r>
              <a:rPr lang="en-US" dirty="0" smtClean="0"/>
              <a:t>AWS - 2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08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srvacct.logstash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Security credentials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Assigned MFA device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one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Now Deactivate the MFA device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some security events in AWS - 3</a:t>
            </a:r>
          </a:p>
        </p:txBody>
      </p:sp>
    </p:spTree>
    <p:extLst>
      <p:ext uri="{BB962C8B-B14F-4D97-AF65-F5344CB8AC3E}">
        <p14:creationId xmlns:p14="http://schemas.microsoft.com/office/powerpoint/2010/main" val="2118581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EC2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Security Groups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Security Group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Pick any name and description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Inbound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Rule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All traffic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Source = 0.0.0.0/0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some security events in AWS - </a:t>
            </a: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68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Bucket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Pick any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Properties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Permissions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more permissions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Everyone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List, View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Example:  https://myorg-badsec.s3.amazonaws.com/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some security events in AWS - </a:t>
            </a:r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830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2"/>
              </a:rPr>
              <a:t>http://192.168.##.###:5601/</a:t>
            </a:r>
            <a:endParaRPr lang="en-US" dirty="0" smtClean="0"/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Whatever your VM IP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Assuming shared NAT with host</a:t>
            </a:r>
          </a:p>
          <a:p>
            <a:pPr marL="617220" lvl="2" indent="-342900"/>
            <a:r>
              <a:rPr lang="en-US" dirty="0" smtClean="0"/>
              <a:t>If using </a:t>
            </a:r>
            <a:r>
              <a:rPr lang="en-US" dirty="0" err="1" smtClean="0"/>
              <a:t>VirtualBox</a:t>
            </a:r>
            <a:r>
              <a:rPr lang="en-US" dirty="0" smtClean="0"/>
              <a:t> you MUST</a:t>
            </a:r>
          </a:p>
          <a:p>
            <a:pPr marL="754380" lvl="3" indent="-342900">
              <a:buFont typeface="+mj-lt"/>
              <a:buAutoNum type="arabicPeriod"/>
            </a:pPr>
            <a:r>
              <a:rPr lang="en-US" dirty="0" smtClean="0"/>
              <a:t>Add a second eth adapter to share with host</a:t>
            </a:r>
            <a:br>
              <a:rPr lang="en-US" dirty="0" smtClean="0"/>
            </a:br>
            <a:r>
              <a:rPr lang="en-US" dirty="0"/>
              <a:t>— </a:t>
            </a:r>
            <a:r>
              <a:rPr lang="en-US" dirty="0" smtClean="0"/>
              <a:t>or—</a:t>
            </a:r>
          </a:p>
          <a:p>
            <a:pPr marL="754380" lvl="3" indent="-342900">
              <a:buFont typeface="+mj-lt"/>
              <a:buAutoNum type="arabicPeriod"/>
            </a:pPr>
            <a:r>
              <a:rPr lang="en-US" dirty="0" smtClean="0"/>
              <a:t>Use Bridged mode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Discover </a:t>
            </a:r>
            <a:r>
              <a:rPr lang="en-US" dirty="0" smtClean="0"/>
              <a:t>tab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Set your time range for events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the log events in </a:t>
            </a:r>
            <a:r>
              <a:rPr lang="en-US" dirty="0" err="1" smtClean="0"/>
              <a:t>Kibana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6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005266518"/>
              </p:ext>
            </p:extLst>
          </p:nvPr>
        </p:nvGraphicFramePr>
        <p:xfrm>
          <a:off x="473416" y="889009"/>
          <a:ext cx="8002618" cy="4173561"/>
        </p:xfrm>
        <a:graphic>
          <a:graphicData uri="http://schemas.openxmlformats.org/drawingml/2006/table">
            <a:tbl>
              <a:tblPr firstRow="1"/>
              <a:tblGrid>
                <a:gridCol w="738612"/>
                <a:gridCol w="7264006"/>
              </a:tblGrid>
              <a:tr h="19874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 dirty="0" smtClean="0">
                          <a:effectLst/>
                          <a:latin typeface="arial" panose="020B0604020202020204" pitchFamily="34" charset="0"/>
                        </a:rPr>
                        <a:t> Hour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 dirty="0">
                          <a:effectLst/>
                          <a:latin typeface="arial" panose="020B0604020202020204" pitchFamily="34" charset="0"/>
                        </a:rPr>
                        <a:t>Content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AF8"/>
                    </a:solidFill>
                  </a:tcPr>
                </a:tc>
              </a:tr>
              <a:tr h="198741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0186" marR="10186" marT="6791" marB="67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Introduction into AWS logging options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Real cost of "free tiers" in AWS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Setup of student's AWS accounts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Enabling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</a:rPr>
                        <a:t>CloudTrail</a:t>
                      </a: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Setup of IAM service account for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</a:rPr>
                        <a:t>Logstash</a:t>
                      </a: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</a:tr>
              <a:tr h="198741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Spinning up "outside AWS" VM for ELK install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Installing ELK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10186" marR="10186" marT="6791" marB="67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</a:rPr>
                        <a:t>Review 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of S3 bucket in AWS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Configure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</a:rPr>
                        <a:t>Logstash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 to consume 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</a:rPr>
                        <a:t>AWS logs</a:t>
                      </a: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</a:rPr>
                        <a:t>Break</a:t>
                      </a: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10186" marR="10186" marT="6791" marB="67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</a:rPr>
                        <a:t>Setup</a:t>
                      </a:r>
                      <a:r>
                        <a:rPr lang="en-US" sz="1100" baseline="0" dirty="0" smtClean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</a:rPr>
                        <a:t>the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</a:rPr>
                        <a:t>Kibana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</a:rPr>
                        <a:t>interface</a:t>
                      </a: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Generate some security 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</a:rPr>
                        <a:t>events 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in AWS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sz="1200" dirty="0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10186" marR="10186" marT="6791" marB="67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View the log events in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</a:rPr>
                        <a:t>Kibana</a:t>
                      </a: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</a:rPr>
                        <a:t>Useful 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security event filters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10000"/>
                        <a:lumOff val="90000"/>
                      </a:schemeClr>
                    </a:solidFill>
                  </a:tcPr>
                </a:tc>
              </a:tr>
              <a:tr h="198741">
                <a:tc rowSpan="6">
                  <a:txBody>
                    <a:bodyPr/>
                    <a:lstStyle/>
                    <a:p>
                      <a:pPr algn="ctr" rtl="0" fontAlgn="b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AWS native logging &amp; alerting alternatives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Review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</a:rPr>
                        <a:t>CloudWatch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 (and pricing)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Review SNS alerting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Alternative open source tool: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</a:rPr>
                        <a:t>SecurityMonkey</a:t>
                      </a:r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algn="ctr" rtl="0" fontAlgn="b"/>
                      <a:endParaRPr lang="en-US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  <a:latin typeface="arial" panose="020B0604020202020204" pitchFamily="34" charset="0"/>
                        </a:rPr>
                        <a:t>Limits of SecurityMonkey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98741">
                <a:tc vMerge="1">
                  <a:txBody>
                    <a:bodyPr/>
                    <a:lstStyle/>
                    <a:p>
                      <a:pPr rtl="0" fontAlgn="b"/>
                      <a:endParaRPr lang="en-US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arial" panose="020B0604020202020204" pitchFamily="34" charset="0"/>
                        </a:rPr>
                        <a:t>Tools to auto-rotate API keys located outside AWS</a:t>
                      </a:r>
                    </a:p>
                  </a:txBody>
                  <a:tcPr marL="10186" marR="10186" marT="6791" marB="6791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0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425980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“root” account access key created</a:t>
            </a:r>
          </a:p>
          <a:p>
            <a:pPr marL="512763" lvl="1" indent="-342900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CreateAccessKey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AND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requestParameters.userName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userIdentity.type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IAM account has access key added</a:t>
            </a:r>
          </a:p>
          <a:p>
            <a:pPr marL="512763" lvl="1" indent="-342900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CreateAccessKey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2763" lvl="1" indent="-342900"/>
            <a:r>
              <a:rPr lang="en-US" dirty="0" smtClean="0"/>
              <a:t>You didn’t expect  </a:t>
            </a:r>
            <a:r>
              <a:rPr lang="en-US" dirty="0" err="1" smtClean="0"/>
              <a:t>opsadmin</a:t>
            </a:r>
            <a:r>
              <a:rPr lang="en-US" dirty="0" smtClean="0"/>
              <a:t>  to have programmatic access</a:t>
            </a:r>
          </a:p>
          <a:p>
            <a:pPr marL="512763" lvl="1" indent="-342900"/>
            <a:r>
              <a:rPr lang="en-US" dirty="0" smtClean="0"/>
              <a:t>Depends on your company policy and standards for accounts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MFA device removed (2-factor </a:t>
            </a:r>
            <a:r>
              <a:rPr lang="en-US" dirty="0" err="1" smtClean="0"/>
              <a:t>auth</a:t>
            </a:r>
            <a:r>
              <a:rPr lang="en-US" dirty="0" smtClean="0"/>
              <a:t> disabled)</a:t>
            </a:r>
          </a:p>
          <a:p>
            <a:pPr marL="512763" lvl="1" indent="-342900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DeactivateMFADevice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DeleteVirtualMFADevice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+mn-lt"/>
                <a:cs typeface="Courier New" panose="02070309020205020404" pitchFamily="49" charset="0"/>
              </a:rPr>
              <a:t>Security Group with allow all</a:t>
            </a:r>
          </a:p>
          <a:p>
            <a:pPr marL="512763" lvl="1" indent="-342900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AuthorizeSecurityGroupIngress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+mn-lt"/>
                <a:cs typeface="Courier New" panose="02070309020205020404" pitchFamily="49" charset="0"/>
              </a:rPr>
              <a:t>S3 bucket allows world (internet) access</a:t>
            </a:r>
          </a:p>
          <a:p>
            <a:pPr marL="512763" lvl="1" indent="-342900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PutBucketAcl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security event </a:t>
            </a:r>
            <a:r>
              <a:rPr lang="en-US" dirty="0" smtClean="0"/>
              <a:t>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89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425980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eventName:ConsoleLogin</a:t>
            </a:r>
            <a:r>
              <a:rPr lang="en-US" dirty="0"/>
              <a:t> AND !(_exists_:"</a:t>
            </a:r>
            <a:r>
              <a:rPr lang="en-US" dirty="0" err="1"/>
              <a:t>additionalEventData.SamlProviderArn</a:t>
            </a:r>
            <a:r>
              <a:rPr lang="en-US" dirty="0"/>
              <a:t>") AND NOT </a:t>
            </a:r>
            <a:r>
              <a:rPr lang="en-US" dirty="0" err="1" smtClean="0"/>
              <a:t>userIdentity.userName:HIDDEN_DUE_TO_SECURITY_REASONS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We use SSO (</a:t>
            </a:r>
            <a:r>
              <a:rPr lang="en-US" dirty="0" err="1" smtClean="0"/>
              <a:t>Saml</a:t>
            </a:r>
            <a:r>
              <a:rPr lang="en-US" dirty="0" smtClean="0"/>
              <a:t>) for interactive users not IAM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userIdentity.userName:HIDDEN_DUE_TO_SECURITY_REASONS</a:t>
            </a:r>
            <a:endParaRPr lang="en-US" dirty="0" smtClean="0"/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Means someone from the internet failed a login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Possibly because they mistyped their username or account number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AWS doesn’t show name because it may be an honest mistake by not-your-org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userIdentity.type</a:t>
            </a:r>
            <a:r>
              <a:rPr lang="en-US" dirty="0" smtClean="0"/>
              <a:t>=Root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Any action was done with the root account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AWS says best practice is to rarely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eventName</a:t>
            </a:r>
            <a:r>
              <a:rPr lang="en-US" dirty="0" smtClean="0"/>
              <a:t>=</a:t>
            </a:r>
            <a:r>
              <a:rPr lang="en-US" dirty="0" err="1" smtClean="0"/>
              <a:t>ChangePassword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We use SSO so our IAM accounts are only service accounts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should never have a password set only API keys</a:t>
            </a: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Useful Search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69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eventName</a:t>
            </a:r>
            <a:r>
              <a:rPr lang="en-US" dirty="0" smtClean="0"/>
              <a:t>=</a:t>
            </a:r>
            <a:r>
              <a:rPr lang="en-US" dirty="0" err="1" smtClean="0"/>
              <a:t>CreateUser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 like to audit anytime an IAM user is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eventName</a:t>
            </a:r>
            <a:r>
              <a:rPr lang="en-US" dirty="0" smtClean="0"/>
              <a:t>=</a:t>
            </a:r>
            <a:r>
              <a:rPr lang="en-US" dirty="0" err="1" smtClean="0"/>
              <a:t>StartInstances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Who started an instance?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Good documentation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 err="1" smtClean="0"/>
              <a:t>CloudTrail</a:t>
            </a:r>
            <a:r>
              <a:rPr lang="en-US" dirty="0" smtClean="0"/>
              <a:t> events at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hlinkClick r:id="rId2"/>
              </a:rPr>
              <a:t>CloudTrail</a:t>
            </a:r>
            <a:r>
              <a:rPr lang="en-US" dirty="0" smtClean="0">
                <a:hlinkClick r:id="rId2"/>
              </a:rPr>
              <a:t> Event Reference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Search </a:t>
            </a:r>
            <a:r>
              <a:rPr lang="en-US" dirty="0" smtClean="0"/>
              <a:t>Queries </a:t>
            </a:r>
            <a:r>
              <a:rPr lang="en-US" i="1" dirty="0" smtClean="0"/>
              <a:t>(continued)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5831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74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  <a:r>
              <a:rPr lang="en-US" dirty="0" err="1" smtClean="0"/>
              <a:t>CloudWatch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0" y="830159"/>
            <a:ext cx="7628279" cy="42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155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https://aws.amazon.com/cloudwatch/pricing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slide is a snapshot as of February 2017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Please visit Amazon.com for current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Free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Tier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3 dashboards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5-minute frequency EC2 metrics (</a:t>
            </a:r>
            <a:r>
              <a:rPr lang="en-US" dirty="0" err="1" smtClean="0"/>
              <a:t>cpu</a:t>
            </a:r>
            <a:r>
              <a:rPr lang="en-US" dirty="0" smtClean="0"/>
              <a:t>, mem,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10 alarms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See site for full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Beyond Free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$3 / dashboard /month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1-minute EC2 metrics @ $2.10 per instance / month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$0.10 / alarm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CloudWatch</a:t>
            </a:r>
            <a:r>
              <a:rPr lang="en-US" dirty="0" smtClean="0"/>
              <a:t> Pricing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96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SNS Alerting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0" y="965831"/>
            <a:ext cx="7435435" cy="41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1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Alarm Options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20" y="965831"/>
            <a:ext cx="7435435" cy="4182432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2865600" y="547200"/>
            <a:ext cx="2822400" cy="864000"/>
          </a:xfrm>
          <a:prstGeom prst="wedgeRoundRectCallout">
            <a:avLst>
              <a:gd name="adj1" fmla="val -121343"/>
              <a:gd name="adj2" fmla="val 10384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158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Alarms is another notify mechanism instead of SNS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085200" y="2887200"/>
            <a:ext cx="2822400" cy="2179847"/>
          </a:xfrm>
          <a:prstGeom prst="wedgeRoundRectCallout">
            <a:avLst>
              <a:gd name="adj1" fmla="val -70068"/>
              <a:gd name="adj2" fmla="val -64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Instead of SNS could use Lambda for automatic code</a:t>
            </a:r>
            <a:br>
              <a:rPr lang="en-US" sz="1400" b="1" dirty="0" smtClean="0">
                <a:solidFill>
                  <a:srgbClr val="000000"/>
                </a:solidFill>
              </a:rPr>
            </a:br>
            <a:endParaRPr lang="en-US" sz="1400" b="1" dirty="0" smtClean="0">
              <a:solidFill>
                <a:srgbClr val="00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00"/>
                </a:solidFill>
              </a:rPr>
              <a:t>Example:  Auto-revert change to Security Group firewall</a:t>
            </a:r>
            <a:br>
              <a:rPr lang="en-US" sz="1400" b="1" dirty="0" smtClean="0">
                <a:solidFill>
                  <a:srgbClr val="000000"/>
                </a:solidFill>
              </a:rPr>
            </a:br>
            <a:endParaRPr lang="en-US" sz="1400" b="1" dirty="0" smtClean="0">
              <a:solidFill>
                <a:srgbClr val="00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000000"/>
                </a:solidFill>
              </a:rPr>
              <a:t>Example:  Auto-disable user if role is changed to full admin</a:t>
            </a:r>
          </a:p>
        </p:txBody>
      </p:sp>
    </p:spTree>
    <p:extLst>
      <p:ext uri="{BB962C8B-B14F-4D97-AF65-F5344CB8AC3E}">
        <p14:creationId xmlns:p14="http://schemas.microsoft.com/office/powerpoint/2010/main" val="2019341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76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Material from my </a:t>
            </a:r>
            <a:r>
              <a:rPr lang="en-US" dirty="0"/>
              <a:t>previous presentation “Case Study:  Seagate's Amazon AWS Cloud </a:t>
            </a:r>
            <a:r>
              <a:rPr lang="en-US" dirty="0" smtClean="0"/>
              <a:t>Security”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https://www.rodneybeede.com/AWS_Security_Architecture_work_I_ve_done.html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Netflix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Hosts over 2,700 services in AWS(ref)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Other familiar project Chaos Monkey(ref)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securitymonkey.readthedocs.org/en/latest/index.html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Runs in Amazon AWS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Monitors configuration changes in AWS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Searchable reporting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Alerts on insecure security settings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no service account username + password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/>
              <a:t>AWS SDK obtains temporary credentials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/>
              <a:t>Authorized by IAM roles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/>
              <a:t>No service account means no password to manage!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SecurityMonkey</a:t>
            </a:r>
            <a:r>
              <a:rPr lang="en-US" dirty="0" smtClean="0"/>
              <a:t> (Open Source)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0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Sign-up for an AWS account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You are welcome to use a pre-existing one if you have one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On day of course you will be provided a free $20 credit coupon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Sufficient for 1-day course, but student is responsible for any costs incurred beyond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https://aws.amazon.com/free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Laptop</a:t>
            </a:r>
          </a:p>
          <a:p>
            <a:pPr marL="512763" lvl="1" indent="-342900">
              <a:buFont typeface="Wingdings" panose="05000000000000000000" pitchFamily="2" charset="2"/>
              <a:buChar char="q"/>
            </a:pPr>
            <a:r>
              <a:rPr lang="en-US" dirty="0" err="1" smtClean="0"/>
              <a:t>Wifi</a:t>
            </a:r>
            <a:r>
              <a:rPr lang="en-US" dirty="0" smtClean="0"/>
              <a:t> will be available but speed may be limited</a:t>
            </a:r>
          </a:p>
          <a:p>
            <a:pPr marL="617220" lvl="2" indent="-342900">
              <a:buFont typeface="Wingdings" panose="05000000000000000000" pitchFamily="2" charset="2"/>
              <a:buChar char="q"/>
            </a:pPr>
            <a:r>
              <a:rPr lang="en-US" dirty="0" smtClean="0"/>
              <a:t>Wired Ethernet connection may not be available</a:t>
            </a:r>
          </a:p>
          <a:p>
            <a:pPr marL="512763" lvl="1" indent="-342900">
              <a:buFont typeface="Wingdings" panose="05000000000000000000" pitchFamily="2" charset="2"/>
              <a:buChar char="q"/>
            </a:pPr>
            <a:r>
              <a:rPr lang="en-US" dirty="0" smtClean="0"/>
              <a:t>Minimum specs</a:t>
            </a:r>
          </a:p>
          <a:p>
            <a:pPr marL="617220" lvl="2" indent="-342900">
              <a:buFont typeface="Wingdings" panose="05000000000000000000" pitchFamily="2" charset="2"/>
              <a:buChar char="q"/>
            </a:pPr>
            <a:r>
              <a:rPr lang="en-US" dirty="0" smtClean="0"/>
              <a:t>Windows or Mac (or Linux)</a:t>
            </a:r>
          </a:p>
          <a:p>
            <a:pPr marL="754380" lvl="3" indent="-342900">
              <a:buFont typeface="Wingdings" panose="05000000000000000000" pitchFamily="2" charset="2"/>
              <a:buChar char="q"/>
            </a:pPr>
            <a:r>
              <a:rPr lang="en-US" dirty="0" smtClean="0"/>
              <a:t>Must support running x86_64 virtual machines (i.e. no Chromebooks)</a:t>
            </a:r>
          </a:p>
          <a:p>
            <a:pPr marL="617220" lvl="2" indent="-342900">
              <a:buFont typeface="Wingdings" panose="05000000000000000000" pitchFamily="2" charset="2"/>
              <a:buChar char="q"/>
            </a:pPr>
            <a:r>
              <a:rPr lang="en-US" dirty="0" smtClean="0"/>
              <a:t>4GB RAM</a:t>
            </a:r>
          </a:p>
          <a:p>
            <a:pPr marL="617220" lvl="2" indent="-342900">
              <a:buFont typeface="Wingdings" panose="05000000000000000000" pitchFamily="2" charset="2"/>
              <a:buChar char="q"/>
            </a:pPr>
            <a:r>
              <a:rPr lang="en-US" dirty="0" smtClean="0"/>
              <a:t>Dual-core CPU</a:t>
            </a:r>
          </a:p>
          <a:p>
            <a:pPr marL="617220" lvl="2" indent="-342900">
              <a:buFont typeface="Wingdings" panose="05000000000000000000" pitchFamily="2" charset="2"/>
              <a:buChar char="q"/>
            </a:pPr>
            <a:r>
              <a:rPr lang="en-US" dirty="0"/>
              <a:t>8</a:t>
            </a:r>
            <a:r>
              <a:rPr lang="en-US" dirty="0" smtClean="0"/>
              <a:t>GB disk space</a:t>
            </a:r>
          </a:p>
          <a:p>
            <a:pPr marL="512763" lvl="1" indent="-342900">
              <a:buFont typeface="Wingdings" panose="05000000000000000000" pitchFamily="2" charset="2"/>
              <a:buChar char="q"/>
            </a:pPr>
            <a:r>
              <a:rPr lang="en-US" dirty="0" smtClean="0"/>
              <a:t>Recommend bringing an external mouse as well</a:t>
            </a:r>
          </a:p>
          <a:p>
            <a:pPr marL="512763" lvl="1" indent="-342900">
              <a:buFont typeface="Wingdings" panose="05000000000000000000" pitchFamily="2" charset="2"/>
              <a:buChar char="q"/>
            </a:pPr>
            <a:r>
              <a:rPr lang="en-US" dirty="0" smtClean="0"/>
              <a:t>1 power outlet per student will be provided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  <a:r>
              <a:rPr lang="en-US" dirty="0" smtClean="0"/>
              <a:t>&amp; Materials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Monkey - Security Group Alert</a:t>
            </a:r>
          </a:p>
        </p:txBody>
      </p:sp>
      <p:pic>
        <p:nvPicPr>
          <p:cNvPr id="1026" name="Picture 2" descr="https://lh5.googleusercontent.com/hF5Nkbf5jld9-hIcCdGIdTDMucWjpaLagn-CQ1g9Q_-QgPr2dK37cbFspw6osZjtN9rQtNzDMsTQvwM1nzs2jXmOFvZcPhGRf2L3zT9VqoEgQDfT-TvApSlOfCpn1W_M-iKF4Aac1D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20" y="911861"/>
            <a:ext cx="8441147" cy="423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48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5.googleusercontent.com/bmVjysbJk45g9d-WrOMpUbxa7HP1omkeYWrg4bpbhdtSTqxIOAu4A0MmAiBdDb6xxtFnRsNq4XDFYxkexQJ2OlSjWcSQD7bO7OgiQmhcCZ-Bumwh1xnJbqy8ov7JZXjmdOWpwBgoo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2468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1447200" y="2160000"/>
            <a:ext cx="1440000" cy="820800"/>
          </a:xfrm>
          <a:prstGeom prst="wedgeRoundRectCallout">
            <a:avLst>
              <a:gd name="adj1" fmla="val 152667"/>
              <a:gd name="adj2" fmla="val 141447"/>
              <a:gd name="adj3" fmla="val 16667"/>
            </a:avLst>
          </a:prstGeom>
          <a:solidFill>
            <a:srgbClr val="FFFF00"/>
          </a:solidFill>
          <a:ln w="158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Shows what changed</a:t>
            </a:r>
          </a:p>
        </p:txBody>
      </p:sp>
    </p:spTree>
    <p:extLst>
      <p:ext uri="{BB962C8B-B14F-4D97-AF65-F5344CB8AC3E}">
        <p14:creationId xmlns:p14="http://schemas.microsoft.com/office/powerpoint/2010/main" val="1659498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DaYe_X2Z-oVF03N_EU7RcUBqwwJOAiTjT-h5dGyZYW0iNkZetWiE2FnoofT41NgyX5aKK4MhjDL5MDcDPzVnhXChMG_mJYry7Pc_Q-5I667lokxsCR_xjvySciI50MBNU2m8KwL5I5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52468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612000" y="943200"/>
            <a:ext cx="2577600" cy="1296000"/>
          </a:xfrm>
          <a:prstGeom prst="wedgeRoundRectCallout">
            <a:avLst>
              <a:gd name="adj1" fmla="val 59590"/>
              <a:gd name="adj2" fmla="val 96667"/>
              <a:gd name="adj3" fmla="val 16667"/>
            </a:avLst>
          </a:prstGeom>
          <a:solidFill>
            <a:srgbClr val="FFFF00"/>
          </a:solidFill>
          <a:ln w="158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</a:rPr>
              <a:t>Access key not rotated after 90 days</a:t>
            </a:r>
          </a:p>
        </p:txBody>
      </p:sp>
    </p:spTree>
    <p:extLst>
      <p:ext uri="{BB962C8B-B14F-4D97-AF65-F5344CB8AC3E}">
        <p14:creationId xmlns:p14="http://schemas.microsoft.com/office/powerpoint/2010/main" val="4002509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good SSO integration (yet)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Cannot send findings to SIEM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Experimental syslog feature added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ready until major dependency change in Python </a:t>
            </a:r>
            <a:r>
              <a:rPr lang="en-US" dirty="0" err="1" smtClean="0"/>
              <a:t>verison</a:t>
            </a:r>
            <a:endParaRPr lang="en-US" dirty="0" smtClean="0"/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official API to query either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Although you can emulate the ajax calls unofficially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Downside is future versions make break your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E-mail digests of alerts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Lack way to include only critical items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Don’t provide clear tracking of current outstanding issues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SecurityMonkey</a:t>
            </a:r>
            <a:r>
              <a:rPr lang="en-US" dirty="0" smtClean="0"/>
              <a:t> Limits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10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have service accounts in IAM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Required for code that runs outside of AWS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Example:  Our off-cloud-premise </a:t>
            </a:r>
            <a:r>
              <a:rPr lang="en-US" dirty="0" err="1" smtClean="0"/>
              <a:t>Logstash</a:t>
            </a:r>
            <a:r>
              <a:rPr lang="en-US" dirty="0" smtClean="0"/>
              <a:t> instance!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Anything running inside AWS (i.e. </a:t>
            </a:r>
            <a:r>
              <a:rPr lang="en-US" dirty="0" err="1" smtClean="0"/>
              <a:t>SecurityMonkey</a:t>
            </a:r>
            <a:r>
              <a:rPr lang="en-US" dirty="0" smtClean="0"/>
              <a:t>) uses AWS STS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No IAM service account required!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No password to manage!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Wish all code could be used from inside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Some public scripts for developers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Targeted </a:t>
            </a:r>
            <a:r>
              <a:rPr lang="en-US" dirty="0" smtClean="0"/>
              <a:t>towards local home directory </a:t>
            </a:r>
            <a:r>
              <a:rPr lang="en-US" dirty="0" err="1" smtClean="0"/>
              <a:t>aws</a:t>
            </a:r>
            <a:r>
              <a:rPr lang="en-US" dirty="0" smtClean="0"/>
              <a:t> files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Not guaranteed to be used everywhere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service account used on multiple servers doesn’t coordinate change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Auto-rotation of API 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679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My work in progress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Tool runs </a:t>
            </a:r>
            <a:r>
              <a:rPr lang="en-US" dirty="0" smtClean="0"/>
              <a:t>on server (off-cloud-premise or inside AWS Lambda)</a:t>
            </a:r>
          </a:p>
          <a:p>
            <a:pPr marL="617220" lvl="2" indent="-342900">
              <a:buFont typeface="+mj-lt"/>
              <a:buAutoNum type="arabicPeriod"/>
            </a:pPr>
            <a:r>
              <a:rPr lang="en-US" dirty="0" smtClean="0"/>
              <a:t>Scheduled </a:t>
            </a:r>
            <a:r>
              <a:rPr lang="en-US" dirty="0" smtClean="0"/>
              <a:t>job every X days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Grabs list of all IAM user service accounts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Pulls inventory of authorized off-cloud-premise servers</a:t>
            </a:r>
          </a:p>
          <a:p>
            <a:pPr marL="617220" lvl="2" indent="-342900"/>
            <a:r>
              <a:rPr lang="en-US" dirty="0" smtClean="0"/>
              <a:t>Accessible via </a:t>
            </a:r>
            <a:r>
              <a:rPr lang="en-US" dirty="0" err="1" smtClean="0"/>
              <a:t>vpn</a:t>
            </a:r>
            <a:endParaRPr lang="en-US" dirty="0" smtClean="0"/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Creates new API key for each account</a:t>
            </a:r>
          </a:p>
          <a:p>
            <a:pPr marL="617220" lvl="2" indent="-342900"/>
            <a:r>
              <a:rPr lang="en-US" dirty="0" smtClean="0"/>
              <a:t>Keeps old (current) one active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Pushes new key to every authorized server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If successful, deletes the old API key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Reports on any errors</a:t>
            </a:r>
          </a:p>
          <a:p>
            <a:pPr marL="512763" lvl="1" indent="-342900">
              <a:buFont typeface="+mj-lt"/>
              <a:buAutoNum type="arabicPeriod"/>
            </a:pPr>
            <a:r>
              <a:rPr lang="en-US" dirty="0" smtClean="0"/>
              <a:t>Reports if any IAM accounts exist that the tool doesn’t manage</a:t>
            </a:r>
          </a:p>
          <a:p>
            <a:pPr marL="617220" lvl="2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Auto-rotation of API 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9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57200" y="2414149"/>
            <a:ext cx="3196495" cy="1279525"/>
          </a:xfrm>
        </p:spPr>
        <p:txBody>
          <a:bodyPr/>
          <a:lstStyle/>
          <a:p>
            <a:r>
              <a:rPr lang="en-US" dirty="0" smtClean="0"/>
              <a:t>https://www.rodneybeede.com/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Thank You For Attending This Class!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85495"/>
            <a:ext cx="31908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4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381689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Virtual Machine Hypervisor</a:t>
            </a:r>
          </a:p>
          <a:p>
            <a:pPr marL="512763" lvl="1" indent="-342900">
              <a:buFont typeface="Wingdings" panose="05000000000000000000" pitchFamily="2" charset="2"/>
              <a:buChar char="q"/>
            </a:pPr>
            <a:r>
              <a:rPr lang="en-US" dirty="0" smtClean="0"/>
              <a:t>VMWare Workstation Player</a:t>
            </a:r>
          </a:p>
          <a:p>
            <a:pPr marL="617220" lvl="2" indent="-342900">
              <a:buFont typeface="Wingdings" panose="05000000000000000000" pitchFamily="2" charset="2"/>
              <a:buChar char="q"/>
            </a:pPr>
            <a:r>
              <a:rPr lang="en-US" dirty="0" smtClean="0"/>
              <a:t>Version 12.5  (VMWare Workstation Pro also okay)</a:t>
            </a:r>
          </a:p>
          <a:p>
            <a:pPr marL="617220" lvl="2" indent="-342900">
              <a:buFont typeface="Wingdings" panose="05000000000000000000" pitchFamily="2" charset="2"/>
              <a:buChar char="q"/>
            </a:pPr>
            <a:r>
              <a:rPr lang="en-US" dirty="0" smtClean="0"/>
              <a:t>Recommended as instructor will be using this in class</a:t>
            </a:r>
          </a:p>
          <a:p>
            <a:pPr marL="617220" lvl="2" indent="-342900">
              <a:buFont typeface="Wingdings" panose="05000000000000000000" pitchFamily="2" charset="2"/>
              <a:buChar char="q"/>
            </a:pPr>
            <a:r>
              <a:rPr lang="en-US" dirty="0" smtClean="0"/>
              <a:t>Free for non-commercial student use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VirtualBox</a:t>
            </a:r>
            <a:r>
              <a:rPr lang="en-US" dirty="0" smtClean="0"/>
              <a:t> might also work but any issues must be self-supported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NAT mode for the instance will be used</a:t>
            </a:r>
          </a:p>
          <a:p>
            <a:pPr marL="455613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student’s laptop cannot run VMs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Student may opt to use an AWS EC2 instance instead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Any charges past provided AWS coupon is student’s responsibility</a:t>
            </a:r>
          </a:p>
          <a:p>
            <a:pPr marL="617220" lvl="2" indent="-34290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  <a:r>
              <a:rPr lang="en-US" dirty="0" smtClean="0"/>
              <a:t>&amp; Materials</a:t>
            </a:r>
            <a:r>
              <a:rPr lang="en-US" i="1" dirty="0" smtClean="0"/>
              <a:t> (2)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3885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457200" y="888461"/>
            <a:ext cx="8220075" cy="425980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Instance Image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Expected to represent your off-cloud-premise ELK server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To be run on your laptop in class</a:t>
            </a:r>
          </a:p>
          <a:p>
            <a:pPr marL="61722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Or in AWS EC2 if necessary as mentioned in previous slide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CentOS 7 64-bit minimal ISO is used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If using AWS EC2</a:t>
            </a:r>
          </a:p>
          <a:p>
            <a:pPr marL="617220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CentOS 7 (x86_64) - with Updates HVM on AWS Market Place</a:t>
            </a:r>
            <a:endParaRPr lang="en-US" dirty="0" smtClean="0"/>
          </a:p>
          <a:p>
            <a:pPr marL="61722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t2.micro size is sufficient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Download VM OVA &amp; Materials</a:t>
            </a:r>
          </a:p>
          <a:p>
            <a:pPr marL="512763" lvl="1" indent="-342900">
              <a:buFont typeface="Wingdings" panose="05000000000000000000" pitchFamily="2" charset="2"/>
              <a:buChar char="q"/>
            </a:pPr>
            <a:r>
              <a:rPr lang="en-US" dirty="0">
                <a:hlinkClick r:id="rId3"/>
              </a:rPr>
              <a:t>https://drive.google.com/open?id=0B1rxiaORXS-HenJMRDlGVlZKNEE</a:t>
            </a:r>
            <a:endParaRPr lang="en-US" dirty="0" smtClean="0"/>
          </a:p>
          <a:p>
            <a:pPr marL="617220" lvl="2" indent="-342900">
              <a:buFont typeface="Wingdings" panose="05000000000000000000" pitchFamily="2" charset="2"/>
              <a:buChar char="q"/>
            </a:pPr>
            <a:r>
              <a:rPr lang="en-US" dirty="0" smtClean="0"/>
              <a:t>Alt Link:  </a:t>
            </a:r>
            <a:r>
              <a:rPr lang="en-US" dirty="0" smtClean="0">
                <a:solidFill>
                  <a:schemeClr val="tx1"/>
                </a:solidFill>
                <a:hlinkClick r:id="rId4"/>
              </a:rPr>
              <a:t>http://www.rodneybeede.com/BSidesOK2017/</a:t>
            </a:r>
            <a:endParaRPr lang="en-US" dirty="0" smtClean="0">
              <a:solidFill>
                <a:schemeClr val="tx1"/>
              </a:solidFill>
            </a:endParaRPr>
          </a:p>
          <a:p>
            <a:pPr marL="512763" lvl="1" indent="-342900">
              <a:buFont typeface="Wingdings" panose="05000000000000000000" pitchFamily="2" charset="2"/>
              <a:buChar char="q"/>
            </a:pPr>
            <a:r>
              <a:rPr lang="en-US" b="1" dirty="0" smtClean="0"/>
              <a:t>Strongly</a:t>
            </a:r>
            <a:r>
              <a:rPr lang="en-US" dirty="0" smtClean="0"/>
              <a:t> recommend doing this before training conference</a:t>
            </a:r>
          </a:p>
          <a:p>
            <a:pPr marL="61722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Internet access may not be very fast; I can’t hold-up class for few people awaiting downloads</a:t>
            </a:r>
          </a:p>
          <a:p>
            <a:pPr marL="61722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 few USB sticks with copies </a:t>
            </a:r>
            <a:r>
              <a:rPr lang="en-US" i="1" dirty="0" smtClean="0"/>
              <a:t>might</a:t>
            </a:r>
            <a:r>
              <a:rPr lang="en-US" dirty="0" smtClean="0"/>
              <a:t> be available</a:t>
            </a:r>
          </a:p>
          <a:p>
            <a:pPr marL="512763" lvl="1" indent="-342900">
              <a:buFont typeface="Wingdings" panose="05000000000000000000" pitchFamily="2" charset="2"/>
              <a:buChar char="q"/>
            </a:pPr>
            <a:endParaRPr lang="en-US" b="1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  <a:r>
              <a:rPr lang="en-US" dirty="0" smtClean="0"/>
              <a:t>&amp; Materials</a:t>
            </a:r>
            <a:r>
              <a:rPr lang="en-US" i="1" dirty="0" smtClean="0"/>
              <a:t> (3)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2667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lh6.googleusercontent.com/fwKBDPpvcuO6Wz3w1xDTDohqxjy7d2V2XJHvKdntGx5v28rzF1xszOhft6OCTD34BB52SqcDwrTWd7l2JFA4eYm51yPlYZMn-eEG1fjrJcvgBSZfS6n5i8DoTetzYJ2rd5Z6jUu-4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4896803"/>
            <a:ext cx="304800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4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agate_Template_Oct15">
  <a:themeElements>
    <a:clrScheme name="Custom 117">
      <a:dk1>
        <a:srgbClr val="000000"/>
      </a:dk1>
      <a:lt1>
        <a:srgbClr val="FFFFFF"/>
      </a:lt1>
      <a:dk2>
        <a:srgbClr val="78777A"/>
      </a:dk2>
      <a:lt2>
        <a:srgbClr val="FFFFFF"/>
      </a:lt2>
      <a:accent1>
        <a:srgbClr val="6EBE4A"/>
      </a:accent1>
      <a:accent2>
        <a:srgbClr val="005F61"/>
      </a:accent2>
      <a:accent3>
        <a:srgbClr val="0062A6"/>
      </a:accent3>
      <a:accent4>
        <a:srgbClr val="F2CD13"/>
      </a:accent4>
      <a:accent5>
        <a:srgbClr val="DC1F2E"/>
      </a:accent5>
      <a:accent6>
        <a:srgbClr val="991B51"/>
      </a:accent6>
      <a:hlink>
        <a:srgbClr val="6EBE4A"/>
      </a:hlink>
      <a:folHlink>
        <a:srgbClr val="86858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>
        <a:normAutofit/>
      </a:bodyPr>
      <a:lstStyle>
        <a:defPPr algn="ctr">
          <a:defRPr sz="1400" b="1" dirty="0" smtClean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b="1"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agate_Template_May2016" id="{628FD4EB-D4DA-4417-8FE0-9AF54599FC64}" vid="{CC594DB3-C221-4A44-8193-DCD260ADA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Seagate_Template_May2016</Template>
  <TotalTime>1491</TotalTime>
  <Words>2862</Words>
  <Application>Microsoft Office PowerPoint</Application>
  <PresentationFormat>Custom</PresentationFormat>
  <Paragraphs>547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Arial</vt:lpstr>
      <vt:lpstr>Calibri</vt:lpstr>
      <vt:lpstr>Courier New</vt:lpstr>
      <vt:lpstr>Lucida Grande</vt:lpstr>
      <vt:lpstr>Wingdings</vt:lpstr>
      <vt:lpstr>Seagate_Template_Oct15</vt:lpstr>
      <vt:lpstr>AWS CloudTrail Logs with Off-Cloud-Premise Logstash ELK Stack</vt:lpstr>
      <vt:lpstr>Disclaimers &amp; Copyright</vt:lpstr>
      <vt:lpstr>Introduction</vt:lpstr>
      <vt:lpstr>Purpose &amp; Benefit</vt:lpstr>
      <vt:lpstr>Course Outline</vt:lpstr>
      <vt:lpstr>Prerequisites &amp; Materials</vt:lpstr>
      <vt:lpstr>Prerequisites &amp; Materials (2)</vt:lpstr>
      <vt:lpstr>Prerequisites &amp; Materials (3)</vt:lpstr>
      <vt:lpstr>PowerPoint Presentation</vt:lpstr>
      <vt:lpstr>Introduction into AWS logging options</vt:lpstr>
      <vt:lpstr>Free Free Free!</vt:lpstr>
      <vt:lpstr>Pricing Costs</vt:lpstr>
      <vt:lpstr>CloudTrail vs CloudWatch</vt:lpstr>
      <vt:lpstr>AWS Account Sign-up</vt:lpstr>
      <vt:lpstr>AWS Apply Course Coupon</vt:lpstr>
      <vt:lpstr>AWS Setup IAM Administrator</vt:lpstr>
      <vt:lpstr>PowerPoint Presentation</vt:lpstr>
      <vt:lpstr>Enabling CloudTrail</vt:lpstr>
      <vt:lpstr>AWS CloudTrail</vt:lpstr>
      <vt:lpstr>IAM Service Account for CloudTrail</vt:lpstr>
      <vt:lpstr>S3 Bucket Permissions to IAM Account</vt:lpstr>
      <vt:lpstr>Grant S3 Bucket Permission to IAM Account</vt:lpstr>
      <vt:lpstr>S3 Bucket Policy</vt:lpstr>
      <vt:lpstr>PowerPoint Presentation</vt:lpstr>
      <vt:lpstr>Spinning up "outside AWS" VM for ELK install</vt:lpstr>
      <vt:lpstr>Installing ELK – Dependencies</vt:lpstr>
      <vt:lpstr>Installing Logstash and ElasticSearch and Kibana</vt:lpstr>
      <vt:lpstr>PowerPoint Presentation</vt:lpstr>
      <vt:lpstr>Review of S3 bucket in AWS</vt:lpstr>
      <vt:lpstr>CloudTrail Logs</vt:lpstr>
      <vt:lpstr>Configure Kibana for testing</vt:lpstr>
      <vt:lpstr>Adjust ElasticSearch Memory Config</vt:lpstr>
      <vt:lpstr>Configure Logstash to consume AWS logs</vt:lpstr>
      <vt:lpstr>/etc/logstash/conf.d/filter-aws-cloudtrail.conf</vt:lpstr>
      <vt:lpstr>/etc/logstash/conf.d/output-aws-cloudtrail.conf</vt:lpstr>
      <vt:lpstr>/etc/logstash/conf.d/output-debugging.conf</vt:lpstr>
      <vt:lpstr>/etc/logstash/conf.d/input-aws-cloudtrail-ENV.conf</vt:lpstr>
      <vt:lpstr>/etc/logstash/aws.s3_credentials.ENV.yml</vt:lpstr>
      <vt:lpstr>Secure the configuration files</vt:lpstr>
      <vt:lpstr>Start Everything</vt:lpstr>
      <vt:lpstr>Class Break</vt:lpstr>
      <vt:lpstr>PowerPoint Presentation</vt:lpstr>
      <vt:lpstr>PowerPoint Presentation</vt:lpstr>
      <vt:lpstr>Generate some security events in AWS - 1</vt:lpstr>
      <vt:lpstr>Generate some security events in AWS - 2</vt:lpstr>
      <vt:lpstr>Generate some security events in AWS - 3</vt:lpstr>
      <vt:lpstr>Generate some security events in AWS - 4</vt:lpstr>
      <vt:lpstr>Generate some security events in AWS - 5</vt:lpstr>
      <vt:lpstr>View the log events in Kibana</vt:lpstr>
      <vt:lpstr>Useful security event filters</vt:lpstr>
      <vt:lpstr>Other Useful Search Queries</vt:lpstr>
      <vt:lpstr>Other Useful Search Queries (continued)</vt:lpstr>
      <vt:lpstr>PowerPoint Presentation</vt:lpstr>
      <vt:lpstr>Review CloudWatch</vt:lpstr>
      <vt:lpstr>CloudWatch Pricing</vt:lpstr>
      <vt:lpstr>SNS Alerting</vt:lpstr>
      <vt:lpstr>Alarm Options</vt:lpstr>
      <vt:lpstr>PowerPoint Presentation</vt:lpstr>
      <vt:lpstr>SecurityMonkey (Open Source)</vt:lpstr>
      <vt:lpstr>Security Monkey - Security Group Alert</vt:lpstr>
      <vt:lpstr>PowerPoint Presentation</vt:lpstr>
      <vt:lpstr>PowerPoint Presentation</vt:lpstr>
      <vt:lpstr>SecurityMonkey Limits</vt:lpstr>
      <vt:lpstr>Auto-rotation of API Keys</vt:lpstr>
      <vt:lpstr>Auto-rotation of API Keys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presentation title</dc:title>
  <dc:creator>Anne Bemis</dc:creator>
  <cp:lastModifiedBy>Rodney Beede</cp:lastModifiedBy>
  <cp:revision>194</cp:revision>
  <dcterms:created xsi:type="dcterms:W3CDTF">2016-05-11T20:28:47Z</dcterms:created>
  <dcterms:modified xsi:type="dcterms:W3CDTF">2017-03-07T20:24:14Z</dcterms:modified>
</cp:coreProperties>
</file>